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78" r:id="rId4"/>
    <p:sldId id="257" r:id="rId5"/>
    <p:sldId id="274" r:id="rId6"/>
    <p:sldId id="272" r:id="rId7"/>
    <p:sldId id="276" r:id="rId8"/>
    <p:sldId id="273" r:id="rId9"/>
    <p:sldId id="283" r:id="rId10"/>
    <p:sldId id="258" r:id="rId11"/>
    <p:sldId id="260" r:id="rId12"/>
    <p:sldId id="261" r:id="rId13"/>
    <p:sldId id="263" r:id="rId14"/>
    <p:sldId id="284" r:id="rId15"/>
    <p:sldId id="264" r:id="rId16"/>
    <p:sldId id="265" r:id="rId17"/>
    <p:sldId id="282" r:id="rId18"/>
    <p:sldId id="281" r:id="rId19"/>
    <p:sldId id="277" r:id="rId20"/>
    <p:sldId id="269" r:id="rId21"/>
    <p:sldId id="266" r:id="rId22"/>
    <p:sldId id="279" r:id="rId23"/>
    <p:sldId id="275"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477" autoAdjust="0"/>
    <p:restoredTop sz="94660"/>
  </p:normalViewPr>
  <p:slideViewPr>
    <p:cSldViewPr snapToGrid="0">
      <p:cViewPr varScale="1">
        <p:scale>
          <a:sx n="135" d="100"/>
          <a:sy n="135" d="100"/>
        </p:scale>
        <p:origin x="208" y="1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172A8FB9-0000-4073-8444-A820238DF3CB}" type="datetimeFigureOut">
              <a:rPr lang="nb-NO" smtClean="0"/>
              <a:t>25.11.2018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257877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172A8FB9-0000-4073-8444-A820238DF3CB}" type="datetimeFigureOut">
              <a:rPr lang="nb-NO" smtClean="0"/>
              <a:t>25.11.2018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83950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172A8FB9-0000-4073-8444-A820238DF3CB}" type="datetimeFigureOut">
              <a:rPr lang="nb-NO" smtClean="0"/>
              <a:t>25.11.2018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309932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172A8FB9-0000-4073-8444-A820238DF3CB}" type="datetimeFigureOut">
              <a:rPr lang="nb-NO" smtClean="0"/>
              <a:t>25.11.2018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2005190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172A8FB9-0000-4073-8444-A820238DF3CB}" type="datetimeFigureOut">
              <a:rPr lang="nb-NO" smtClean="0"/>
              <a:t>25.11.2018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317701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172A8FB9-0000-4073-8444-A820238DF3CB}" type="datetimeFigureOut">
              <a:rPr lang="nb-NO" smtClean="0"/>
              <a:t>25.11.2018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4107058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172A8FB9-0000-4073-8444-A820238DF3CB}" type="datetimeFigureOut">
              <a:rPr lang="nb-NO" smtClean="0"/>
              <a:t>25.11.2018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3789590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172A8FB9-0000-4073-8444-A820238DF3CB}" type="datetimeFigureOut">
              <a:rPr lang="nb-NO" smtClean="0"/>
              <a:t>25.11.2018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434821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172A8FB9-0000-4073-8444-A820238DF3CB}" type="datetimeFigureOut">
              <a:rPr lang="nb-NO" smtClean="0"/>
              <a:t>25.11.2018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4235667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172A8FB9-0000-4073-8444-A820238DF3CB}" type="datetimeFigureOut">
              <a:rPr lang="nb-NO" smtClean="0"/>
              <a:t>25.11.2018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2450618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172A8FB9-0000-4073-8444-A820238DF3CB}" type="datetimeFigureOut">
              <a:rPr lang="nb-NO" smtClean="0"/>
              <a:t>25.11.2018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B232355-D33C-4C3B-9ABC-0449D9547610}" type="slidenum">
              <a:rPr lang="nb-NO" smtClean="0"/>
              <a:t>‹#›</a:t>
            </a:fld>
            <a:endParaRPr lang="nb-NO"/>
          </a:p>
        </p:txBody>
      </p:sp>
    </p:spTree>
    <p:extLst>
      <p:ext uri="{BB962C8B-B14F-4D97-AF65-F5344CB8AC3E}">
        <p14:creationId xmlns:p14="http://schemas.microsoft.com/office/powerpoint/2010/main" val="3259101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A8FB9-0000-4073-8444-A820238DF3CB}" type="datetimeFigureOut">
              <a:rPr lang="nb-NO" smtClean="0"/>
              <a:t>25.11.2018</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232355-D33C-4C3B-9ABC-0449D9547610}" type="slidenum">
              <a:rPr lang="nb-NO" smtClean="0"/>
              <a:t>‹#›</a:t>
            </a:fld>
            <a:endParaRPr lang="nb-NO"/>
          </a:p>
        </p:txBody>
      </p:sp>
    </p:spTree>
    <p:extLst>
      <p:ext uri="{BB962C8B-B14F-4D97-AF65-F5344CB8AC3E}">
        <p14:creationId xmlns:p14="http://schemas.microsoft.com/office/powerpoint/2010/main" val="944669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Tåsen</a:t>
            </a:r>
            <a:br>
              <a:rPr lang="nb-NO" dirty="0"/>
            </a:br>
            <a:r>
              <a:rPr lang="nb-NO" sz="2000" dirty="0"/>
              <a:t>–  Plan og bygg?</a:t>
            </a:r>
            <a:br>
              <a:rPr lang="nb-NO" dirty="0"/>
            </a:br>
            <a:endParaRPr lang="nb-NO" dirty="0"/>
          </a:p>
        </p:txBody>
      </p:sp>
      <p:sp>
        <p:nvSpPr>
          <p:cNvPr id="3" name="Undertittel 2"/>
          <p:cNvSpPr>
            <a:spLocks noGrp="1"/>
          </p:cNvSpPr>
          <p:nvPr>
            <p:ph type="subTitle" idx="1"/>
          </p:nvPr>
        </p:nvSpPr>
        <p:spPr/>
        <p:txBody>
          <a:bodyPr>
            <a:normAutofit/>
          </a:bodyPr>
          <a:lstStyle/>
          <a:p>
            <a:r>
              <a:rPr lang="nb-NO" sz="1600" dirty="0"/>
              <a:t>Anders Løvlie </a:t>
            </a:r>
          </a:p>
        </p:txBody>
      </p:sp>
    </p:spTree>
    <p:extLst>
      <p:ext uri="{BB962C8B-B14F-4D97-AF65-F5344CB8AC3E}">
        <p14:creationId xmlns:p14="http://schemas.microsoft.com/office/powerpoint/2010/main" val="2540562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43956-7D6F-354F-BA93-30A0A43AD5E6}"/>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E8E54D81-B3D0-1247-904C-1E7B9C0EAC39}"/>
              </a:ext>
            </a:extLst>
          </p:cNvPr>
          <p:cNvSpPr>
            <a:spLocks noGrp="1"/>
          </p:cNvSpPr>
          <p:nvPr>
            <p:ph idx="1"/>
          </p:nvPr>
        </p:nvSpPr>
        <p:spPr/>
        <p:txBody>
          <a:bodyPr/>
          <a:lstStyle/>
          <a:p>
            <a:r>
              <a:rPr lang="nb-NO" sz="2400" dirty="0"/>
              <a:t>Opplegg: </a:t>
            </a:r>
          </a:p>
          <a:p>
            <a:pPr lvl="1"/>
            <a:r>
              <a:rPr lang="nb-NO" sz="2000" dirty="0"/>
              <a:t>Hvorfor dette møtet?</a:t>
            </a:r>
          </a:p>
          <a:p>
            <a:pPr lvl="1"/>
            <a:r>
              <a:rPr lang="nb-NO" sz="2000" dirty="0"/>
              <a:t>Generelt om styring av arealbruk</a:t>
            </a:r>
          </a:p>
          <a:p>
            <a:pPr lvl="1"/>
            <a:r>
              <a:rPr lang="nb-NO" sz="2000" dirty="0"/>
              <a:t>Planer og utbygging</a:t>
            </a:r>
          </a:p>
          <a:p>
            <a:pPr lvl="1"/>
            <a:r>
              <a:rPr lang="nb-NO" sz="2000" dirty="0"/>
              <a:t>Kommuneplanen </a:t>
            </a:r>
          </a:p>
          <a:p>
            <a:pPr lvl="2"/>
            <a:r>
              <a:rPr lang="nb-NO" dirty="0"/>
              <a:t>Samfunnsdel </a:t>
            </a:r>
          </a:p>
          <a:p>
            <a:pPr lvl="2"/>
            <a:r>
              <a:rPr lang="nb-NO" dirty="0"/>
              <a:t>Arealdel </a:t>
            </a:r>
          </a:p>
          <a:p>
            <a:pPr lvl="2"/>
            <a:r>
              <a:rPr lang="nb-NO" dirty="0"/>
              <a:t>Reguleringsplaner </a:t>
            </a:r>
          </a:p>
          <a:p>
            <a:pPr lvl="1"/>
            <a:r>
              <a:rPr lang="nb-NO" sz="2000" dirty="0"/>
              <a:t>Behandling av privat initiert reguleringsplan</a:t>
            </a:r>
          </a:p>
          <a:p>
            <a:pPr marL="0" indent="0">
              <a:buNone/>
            </a:pPr>
            <a:endParaRPr lang="nb-NO" dirty="0"/>
          </a:p>
        </p:txBody>
      </p:sp>
    </p:spTree>
    <p:extLst>
      <p:ext uri="{BB962C8B-B14F-4D97-AF65-F5344CB8AC3E}">
        <p14:creationId xmlns:p14="http://schemas.microsoft.com/office/powerpoint/2010/main" val="2994120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7C03B7-5309-0F43-B803-891251049AC3}"/>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503B99E9-925E-394B-94EC-5751D1CCB766}"/>
              </a:ext>
            </a:extLst>
          </p:cNvPr>
          <p:cNvSpPr>
            <a:spLocks noGrp="1"/>
          </p:cNvSpPr>
          <p:nvPr>
            <p:ph idx="1"/>
          </p:nvPr>
        </p:nvSpPr>
        <p:spPr>
          <a:xfrm>
            <a:off x="838200" y="1825624"/>
            <a:ext cx="10515600" cy="4471003"/>
          </a:xfrm>
        </p:spPr>
        <p:txBody>
          <a:bodyPr/>
          <a:lstStyle/>
          <a:p>
            <a:r>
              <a:rPr lang="nb-NO" sz="2400" dirty="0"/>
              <a:t>Hvorfor dette møtet?</a:t>
            </a:r>
          </a:p>
          <a:p>
            <a:pPr lvl="1"/>
            <a:r>
              <a:rPr lang="nb-NO" sz="2000" dirty="0"/>
              <a:t>Fordi noen ønsker å endre nærområdet vårt ved å bygge i høyden og fortette</a:t>
            </a:r>
          </a:p>
          <a:p>
            <a:r>
              <a:rPr lang="nb-NO" sz="2400" dirty="0"/>
              <a:t>Hva foreslås endret? </a:t>
            </a:r>
          </a:p>
          <a:p>
            <a:pPr lvl="1"/>
            <a:r>
              <a:rPr lang="nb-NO" sz="2000" dirty="0"/>
              <a:t>Tåsen-senteret </a:t>
            </a:r>
          </a:p>
          <a:p>
            <a:pPr lvl="1"/>
            <a:r>
              <a:rPr lang="nb-NO" sz="2000" dirty="0"/>
              <a:t>Øst for Tåsen-senteret – rundt Søndre Tåsen gård (Tåsenveien 71 og Blåsbortveien 18-32) </a:t>
            </a:r>
          </a:p>
          <a:p>
            <a:pPr lvl="1"/>
            <a:r>
              <a:rPr lang="nb-NO" sz="2000" dirty="0"/>
              <a:t>Vest for Tåsen senteret – øverst på Rektorhaugen (Nordbergveien 10)</a:t>
            </a:r>
          </a:p>
          <a:p>
            <a:r>
              <a:rPr lang="nb-NO" sz="2400" dirty="0"/>
              <a:t>Hvem vil endre? </a:t>
            </a:r>
          </a:p>
          <a:p>
            <a:pPr lvl="1"/>
            <a:r>
              <a:rPr lang="nb-NO" sz="2000" dirty="0"/>
              <a:t>Tåsen-senteret – Norges Gruppen v/ Neptun Properties</a:t>
            </a:r>
          </a:p>
          <a:p>
            <a:pPr lvl="1"/>
            <a:r>
              <a:rPr lang="nb-NO" sz="2000" dirty="0"/>
              <a:t>Øst for Tåsen-senteret –  Solon Eiendom</a:t>
            </a:r>
          </a:p>
          <a:p>
            <a:pPr lvl="1"/>
            <a:r>
              <a:rPr lang="nb-NO" sz="2000" dirty="0"/>
              <a:t>Vest for Tåsen senteret – Stolt utvikling </a:t>
            </a:r>
          </a:p>
          <a:p>
            <a:r>
              <a:rPr lang="nb-NO" sz="2400" dirty="0"/>
              <a:t>Hvorfor vil de endre? </a:t>
            </a:r>
          </a:p>
          <a:p>
            <a:pPr lvl="1"/>
            <a:r>
              <a:rPr lang="nb-NO" sz="2000" dirty="0"/>
              <a:t>Tjene mest mulig penger</a:t>
            </a:r>
          </a:p>
          <a:p>
            <a:pPr marL="0" indent="0">
              <a:buNone/>
            </a:pPr>
            <a:endParaRPr lang="nb-NO" dirty="0"/>
          </a:p>
          <a:p>
            <a:endParaRPr lang="nb-NO" dirty="0"/>
          </a:p>
        </p:txBody>
      </p:sp>
    </p:spTree>
    <p:extLst>
      <p:ext uri="{BB962C8B-B14F-4D97-AF65-F5344CB8AC3E}">
        <p14:creationId xmlns:p14="http://schemas.microsoft.com/office/powerpoint/2010/main" val="722871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3" name="Plassholder for innhold 2"/>
          <p:cNvSpPr>
            <a:spLocks noGrp="1"/>
          </p:cNvSpPr>
          <p:nvPr>
            <p:ph idx="1"/>
          </p:nvPr>
        </p:nvSpPr>
        <p:spPr/>
        <p:txBody>
          <a:bodyPr>
            <a:normAutofit fontScale="85000" lnSpcReduction="10000"/>
          </a:bodyPr>
          <a:lstStyle/>
          <a:p>
            <a:r>
              <a:rPr lang="nb-NO" dirty="0"/>
              <a:t>Bruk av areal aktualiserer ofte kryssende interesser </a:t>
            </a:r>
          </a:p>
          <a:p>
            <a:pPr lvl="1"/>
            <a:r>
              <a:rPr lang="nb-NO" dirty="0"/>
              <a:t>Private vs. offentlige </a:t>
            </a:r>
          </a:p>
          <a:p>
            <a:pPr lvl="1"/>
            <a:r>
              <a:rPr lang="nb-NO" dirty="0"/>
              <a:t>Offentlige vs. offentlige </a:t>
            </a:r>
          </a:p>
          <a:p>
            <a:pPr lvl="1"/>
            <a:r>
              <a:rPr lang="nb-NO" dirty="0"/>
              <a:t>Private vs. private </a:t>
            </a:r>
          </a:p>
          <a:p>
            <a:endParaRPr lang="nb-NO" dirty="0"/>
          </a:p>
          <a:p>
            <a:r>
              <a:rPr lang="nb-NO" dirty="0"/>
              <a:t>Offentlig kontroll og styring av arealbruk er helt nødvendig</a:t>
            </a:r>
          </a:p>
          <a:p>
            <a:endParaRPr lang="nb-NO" dirty="0"/>
          </a:p>
          <a:p>
            <a:r>
              <a:rPr lang="nb-NO" dirty="0"/>
              <a:t>Arealforvaltningen virker på mange nivåer: </a:t>
            </a:r>
          </a:p>
          <a:p>
            <a:pPr lvl="1"/>
            <a:r>
              <a:rPr lang="nb-NO" dirty="0"/>
              <a:t>Statlig – staten</a:t>
            </a:r>
          </a:p>
          <a:p>
            <a:pPr lvl="1"/>
            <a:r>
              <a:rPr lang="nb-NO" dirty="0"/>
              <a:t>Regionalt – fylkeskommunene </a:t>
            </a:r>
          </a:p>
          <a:p>
            <a:pPr lvl="1"/>
            <a:r>
              <a:rPr lang="nb-NO" dirty="0"/>
              <a:t>Lokalt – kommunene </a:t>
            </a:r>
          </a:p>
          <a:p>
            <a:pPr marL="0" indent="0">
              <a:buNone/>
            </a:pPr>
            <a:endParaRPr lang="nb-NO" dirty="0"/>
          </a:p>
        </p:txBody>
      </p:sp>
    </p:spTree>
    <p:extLst>
      <p:ext uri="{BB962C8B-B14F-4D97-AF65-F5344CB8AC3E}">
        <p14:creationId xmlns:p14="http://schemas.microsoft.com/office/powerpoint/2010/main" val="163806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204DD4-A97F-8540-BC5F-44292A702B4D}"/>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3CDCDD0C-66FF-414D-B37A-32849674714E}"/>
              </a:ext>
            </a:extLst>
          </p:cNvPr>
          <p:cNvSpPr>
            <a:spLocks noGrp="1"/>
          </p:cNvSpPr>
          <p:nvPr>
            <p:ph idx="1"/>
          </p:nvPr>
        </p:nvSpPr>
        <p:spPr/>
        <p:txBody>
          <a:bodyPr/>
          <a:lstStyle/>
          <a:p>
            <a:r>
              <a:rPr lang="nb-NO" sz="2400" dirty="0"/>
              <a:t>Styringsverktøyet er Plan- og bygningsloven </a:t>
            </a:r>
          </a:p>
          <a:p>
            <a:pPr lvl="1"/>
            <a:r>
              <a:rPr lang="nb-NO" sz="2000" dirty="0"/>
              <a:t>Prosesslov – saksbehandlingsregler og rammer for myndighetenes skjønn. Avgjør ikke utfallet av interessekonfliktene </a:t>
            </a:r>
          </a:p>
          <a:p>
            <a:pPr lvl="1"/>
            <a:r>
              <a:rPr lang="nb-NO" sz="2000" dirty="0"/>
              <a:t>Skal sikre at beslutninger bygger på 1) tilstrekkelig kunnskap og at prosessen er 2) samordnede og 3) inkluderende</a:t>
            </a:r>
          </a:p>
          <a:p>
            <a:pPr marL="457200" lvl="1" indent="0">
              <a:buNone/>
            </a:pPr>
            <a:endParaRPr lang="nb-NO" sz="2000" dirty="0"/>
          </a:p>
          <a:p>
            <a:r>
              <a:rPr lang="nb-NO" sz="2400" dirty="0"/>
              <a:t>På lokalt nivå er kommunene er ansvarlig for planene</a:t>
            </a:r>
          </a:p>
          <a:p>
            <a:pPr marL="0" indent="0">
              <a:buNone/>
            </a:pPr>
            <a:endParaRPr lang="nb-NO" sz="2400" dirty="0"/>
          </a:p>
          <a:p>
            <a:r>
              <a:rPr lang="nb-NO" sz="2400" dirty="0"/>
              <a:t>Kommunal planlegging skal skje på bakgrunn av en planstrategi:</a:t>
            </a:r>
          </a:p>
          <a:p>
            <a:pPr lvl="1"/>
            <a:r>
              <a:rPr lang="nb-NO" sz="2000" dirty="0"/>
              <a:t>«strategiske valg knyttet til samfunnsutvikling, herunder langsiktig arealbruk, miljøutfordringer, sektorenes virksomhet og en vurdering av kommunens planbehov i valgperioden», jf. § 10-1.</a:t>
            </a:r>
          </a:p>
        </p:txBody>
      </p:sp>
    </p:spTree>
    <p:extLst>
      <p:ext uri="{BB962C8B-B14F-4D97-AF65-F5344CB8AC3E}">
        <p14:creationId xmlns:p14="http://schemas.microsoft.com/office/powerpoint/2010/main" val="2174201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56B852-2ADD-D240-BE10-63BAEFB56165}"/>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63F25979-C5C6-A04A-AB42-02C51C02BF99}"/>
              </a:ext>
            </a:extLst>
          </p:cNvPr>
          <p:cNvSpPr>
            <a:spLocks noGrp="1"/>
          </p:cNvSpPr>
          <p:nvPr>
            <p:ph idx="1"/>
          </p:nvPr>
        </p:nvSpPr>
        <p:spPr>
          <a:xfrm>
            <a:off x="838200" y="1825625"/>
            <a:ext cx="10515600" cy="4494152"/>
          </a:xfrm>
        </p:spPr>
        <p:txBody>
          <a:bodyPr/>
          <a:lstStyle/>
          <a:p>
            <a:r>
              <a:rPr lang="nb-NO" sz="2400" dirty="0"/>
              <a:t>Kommunene kan benytte seg av flere typer planer: </a:t>
            </a:r>
          </a:p>
          <a:p>
            <a:pPr lvl="1"/>
            <a:r>
              <a:rPr lang="nb-NO" sz="2000" dirty="0"/>
              <a:t>Kommuneplan</a:t>
            </a:r>
          </a:p>
          <a:p>
            <a:pPr lvl="1"/>
            <a:r>
              <a:rPr lang="nb-NO" sz="2000" dirty="0"/>
              <a:t>Kommunedelplan</a:t>
            </a:r>
          </a:p>
          <a:p>
            <a:pPr lvl="1"/>
            <a:r>
              <a:rPr lang="nb-NO" sz="2000" dirty="0"/>
              <a:t>Områdereguleringsplan </a:t>
            </a:r>
          </a:p>
          <a:p>
            <a:pPr lvl="1"/>
            <a:r>
              <a:rPr lang="nb-NO" sz="2000" dirty="0"/>
              <a:t>Detaljreguleringsplan</a:t>
            </a:r>
          </a:p>
          <a:p>
            <a:pPr marL="457200" lvl="1" indent="0">
              <a:buNone/>
            </a:pPr>
            <a:endParaRPr lang="nb-NO" sz="2000" dirty="0"/>
          </a:p>
          <a:p>
            <a:r>
              <a:rPr lang="nb-NO" sz="2400" dirty="0"/>
              <a:t>Planene danner grunnlaget for fremtidig behandling av byggesøknader, jf. § 1-1 tredje ledd. Det innebærer:</a:t>
            </a:r>
          </a:p>
          <a:p>
            <a:pPr lvl="1"/>
            <a:r>
              <a:rPr lang="nb-NO" sz="2000" dirty="0"/>
              <a:t>Begrensninger for hvilke tiltak kommunene kan godkjenne, jf. § 1-6 annet ledd</a:t>
            </a:r>
          </a:p>
          <a:p>
            <a:pPr lvl="2"/>
            <a:r>
              <a:rPr lang="nb-NO" dirty="0"/>
              <a:t>F.eks. ikke bolig i naturvernområde</a:t>
            </a:r>
          </a:p>
          <a:p>
            <a:pPr lvl="1"/>
            <a:r>
              <a:rPr lang="nb-NO" sz="2000" dirty="0"/>
              <a:t>Rettskrav for grunneier innenfor planen, jf. § 21-4 første ledd </a:t>
            </a:r>
          </a:p>
          <a:p>
            <a:pPr lvl="2"/>
            <a:r>
              <a:rPr lang="nb-NO" dirty="0"/>
              <a:t>F.eks. bolig i tråd med plan – selv om det er uønsket. Unntak, midlertidig bygge- og deleforbud i påvente av plan, jf. § 13-1</a:t>
            </a:r>
          </a:p>
        </p:txBody>
      </p:sp>
    </p:spTree>
    <p:extLst>
      <p:ext uri="{BB962C8B-B14F-4D97-AF65-F5344CB8AC3E}">
        <p14:creationId xmlns:p14="http://schemas.microsoft.com/office/powerpoint/2010/main" val="996925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D55EEF-7393-5D4C-B5B0-7B8C8624378F}"/>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52BC05A0-8860-D440-9288-15D6F442C3B4}"/>
              </a:ext>
            </a:extLst>
          </p:cNvPr>
          <p:cNvSpPr>
            <a:spLocks noGrp="1"/>
          </p:cNvSpPr>
          <p:nvPr>
            <p:ph idx="1"/>
          </p:nvPr>
        </p:nvSpPr>
        <p:spPr>
          <a:xfrm>
            <a:off x="838200" y="1825624"/>
            <a:ext cx="10515600" cy="4500747"/>
          </a:xfrm>
        </p:spPr>
        <p:txBody>
          <a:bodyPr/>
          <a:lstStyle/>
          <a:p>
            <a:r>
              <a:rPr lang="nb-NO" sz="2400" dirty="0"/>
              <a:t> Essensen: </a:t>
            </a:r>
          </a:p>
          <a:p>
            <a:pPr marL="0" indent="0">
              <a:buNone/>
            </a:pPr>
            <a:endParaRPr lang="nb-NO" sz="2400" dirty="0"/>
          </a:p>
          <a:p>
            <a:pPr lvl="1"/>
            <a:r>
              <a:rPr lang="nb-NO" sz="2000" dirty="0"/>
              <a:t>Planmyndighetene – kommunen – har vide fullmakter til å bestemme hvordan arealene skal benyttes. Grunneiere har kun initiativrett til regulering.</a:t>
            </a:r>
          </a:p>
          <a:p>
            <a:pPr marL="457200" lvl="1" indent="0">
              <a:buNone/>
            </a:pPr>
            <a:endParaRPr lang="nb-NO" sz="2000" dirty="0"/>
          </a:p>
          <a:p>
            <a:pPr lvl="1"/>
            <a:r>
              <a:rPr lang="nb-NO" sz="2000" dirty="0"/>
              <a:t>Planmyndighetene skal ivareta </a:t>
            </a:r>
            <a:r>
              <a:rPr lang="nb-NO" sz="2000" i="1" dirty="0"/>
              <a:t>samfunnets samlede interesser</a:t>
            </a:r>
            <a:r>
              <a:rPr lang="nb-NO" sz="2000" dirty="0"/>
              <a:t>. Det innebærer at individuelle og private hensyn knyttet til eiendomsrett kan måtte vike. </a:t>
            </a:r>
          </a:p>
          <a:p>
            <a:pPr marL="457200" lvl="1" indent="0">
              <a:buNone/>
            </a:pPr>
            <a:endParaRPr lang="nb-NO" sz="2000" dirty="0"/>
          </a:p>
          <a:p>
            <a:pPr lvl="1"/>
            <a:r>
              <a:rPr lang="nb-NO" sz="2000" dirty="0"/>
              <a:t>Når planen er vedtatt har de private rettigheter i form av rettskrav på å få innvilget søknader i tråd med planen.</a:t>
            </a:r>
          </a:p>
          <a:p>
            <a:pPr lvl="1"/>
            <a:endParaRPr lang="nb-NO" sz="2000" dirty="0"/>
          </a:p>
          <a:p>
            <a:r>
              <a:rPr lang="nb-NO" sz="2400" dirty="0"/>
              <a:t>Den enkelte sak:</a:t>
            </a:r>
          </a:p>
          <a:p>
            <a:pPr lvl="1"/>
            <a:r>
              <a:rPr lang="nb-NO" sz="2000" dirty="0"/>
              <a:t>Utbyggernes interesser vs. konkrete ideelle interesser, som samfunn og miljø </a:t>
            </a:r>
            <a:endParaRPr lang="nb-NO" dirty="0"/>
          </a:p>
        </p:txBody>
      </p:sp>
    </p:spTree>
    <p:extLst>
      <p:ext uri="{BB962C8B-B14F-4D97-AF65-F5344CB8AC3E}">
        <p14:creationId xmlns:p14="http://schemas.microsoft.com/office/powerpoint/2010/main" val="4068200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BBE8BE-E5B8-9343-9E04-213A4B4BE0CE}"/>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A1EE5285-1891-064B-83EC-EEB6BE56199E}"/>
              </a:ext>
            </a:extLst>
          </p:cNvPr>
          <p:cNvSpPr>
            <a:spLocks noGrp="1"/>
          </p:cNvSpPr>
          <p:nvPr>
            <p:ph idx="1"/>
          </p:nvPr>
        </p:nvSpPr>
        <p:spPr>
          <a:xfrm>
            <a:off x="838200" y="1825625"/>
            <a:ext cx="10515600" cy="4482578"/>
          </a:xfrm>
        </p:spPr>
        <p:txBody>
          <a:bodyPr/>
          <a:lstStyle/>
          <a:p>
            <a:r>
              <a:rPr lang="nb-NO" sz="2400" dirty="0"/>
              <a:t>Tåsen-senteret </a:t>
            </a:r>
          </a:p>
          <a:p>
            <a:pPr lvl="1"/>
            <a:r>
              <a:rPr lang="nb-NO" sz="2000" dirty="0"/>
              <a:t>Norges Gruppen Eiendom v/Neptune Properties (</a:t>
            </a:r>
            <a:r>
              <a:rPr lang="nb-NO" sz="1800" dirty="0"/>
              <a:t>800.000 kvm. med eiendomslokaler)</a:t>
            </a:r>
          </a:p>
          <a:p>
            <a:pPr lvl="1"/>
            <a:r>
              <a:rPr lang="nb-NO" sz="2000" dirty="0"/>
              <a:t>Norges Gruppen ASA (1 426 000 000,-  årsresultat 2017) </a:t>
            </a:r>
          </a:p>
          <a:p>
            <a:pPr marL="676275" lvl="1" indent="0">
              <a:buNone/>
            </a:pPr>
            <a:r>
              <a:rPr lang="nb-NO" sz="2000" dirty="0"/>
              <a:t>«Eier av Tåsen senter, v/NorgesGruppen Eiendom AS, sliter med at det eksisterende kjøpesenteret ikke tilfredsstiller dagens krav for rasjonell kjøpesenterdrift. Det oppleves handelslekkasje til øvrige deler av byen fra et lokalt marked som utmerket godt kunne vært betjent i lokalsenteret.»</a:t>
            </a:r>
          </a:p>
          <a:p>
            <a:pPr marL="457200" lvl="1" indent="0">
              <a:buNone/>
            </a:pPr>
            <a:endParaRPr lang="nb-NO" sz="2000" dirty="0"/>
          </a:p>
          <a:p>
            <a:r>
              <a:rPr lang="nb-NO" sz="2400" dirty="0"/>
              <a:t>Øst for Tåsen-senteret (Tåsenveien 71 og Blåsbortveien 18-32)</a:t>
            </a:r>
          </a:p>
          <a:p>
            <a:pPr lvl="1"/>
            <a:r>
              <a:rPr lang="nb-NO" sz="2000" dirty="0"/>
              <a:t>Solon eiendom (</a:t>
            </a:r>
            <a:r>
              <a:rPr lang="nb-NO" sz="1800" dirty="0"/>
              <a:t>1 797 436 965,- i markedsverdi)</a:t>
            </a:r>
          </a:p>
          <a:p>
            <a:pPr marL="457200" lvl="1" indent="0">
              <a:buNone/>
            </a:pPr>
            <a:endParaRPr lang="nb-NO" sz="1800" dirty="0"/>
          </a:p>
          <a:p>
            <a:r>
              <a:rPr lang="nb-NO" sz="2400" dirty="0"/>
              <a:t>Vest for Tåsen-senteret </a:t>
            </a:r>
          </a:p>
          <a:p>
            <a:pPr lvl="1"/>
            <a:r>
              <a:rPr lang="nb-NO" sz="2000" dirty="0"/>
              <a:t>Stolt </a:t>
            </a:r>
            <a:r>
              <a:rPr lang="nb-NO" sz="1800" dirty="0"/>
              <a:t>utvikling (17 000 000,- årsresultat 2017) </a:t>
            </a:r>
          </a:p>
          <a:p>
            <a:pPr lvl="1"/>
            <a:endParaRPr lang="nb-NO" sz="2000" dirty="0"/>
          </a:p>
          <a:p>
            <a:pPr lvl="1"/>
            <a:endParaRPr lang="nb-NO" sz="2200" dirty="0"/>
          </a:p>
        </p:txBody>
      </p:sp>
    </p:spTree>
    <p:extLst>
      <p:ext uri="{BB962C8B-B14F-4D97-AF65-F5344CB8AC3E}">
        <p14:creationId xmlns:p14="http://schemas.microsoft.com/office/powerpoint/2010/main" val="1742705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F72531-C4CD-4140-BE77-B29D6D1443E1}"/>
              </a:ext>
            </a:extLst>
          </p:cNvPr>
          <p:cNvSpPr>
            <a:spLocks noGrp="1"/>
          </p:cNvSpPr>
          <p:nvPr>
            <p:ph type="title"/>
          </p:nvPr>
        </p:nvSpPr>
        <p:spPr/>
        <p:txBody>
          <a:bodyPr/>
          <a:lstStyle/>
          <a:p>
            <a:endParaRPr lang="nb-NO" dirty="0"/>
          </a:p>
        </p:txBody>
      </p:sp>
      <p:pic>
        <p:nvPicPr>
          <p:cNvPr id="4" name="Plassholder for innhold 3">
            <a:extLst>
              <a:ext uri="{FF2B5EF4-FFF2-40B4-BE49-F238E27FC236}">
                <a16:creationId xmlns:a16="http://schemas.microsoft.com/office/drawing/2014/main" id="{83E2B85E-D0B2-6349-A4BA-D7CBE3D26D96}"/>
              </a:ext>
            </a:extLst>
          </p:cNvPr>
          <p:cNvPicPr>
            <a:picLocks noGrp="1" noChangeAspect="1"/>
          </p:cNvPicPr>
          <p:nvPr>
            <p:ph idx="1"/>
          </p:nvPr>
        </p:nvPicPr>
        <p:blipFill>
          <a:blip r:embed="rId2"/>
          <a:stretch>
            <a:fillRect/>
          </a:stretch>
        </p:blipFill>
        <p:spPr>
          <a:xfrm>
            <a:off x="1006996" y="2912837"/>
            <a:ext cx="10346803" cy="2176913"/>
          </a:xfrm>
          <a:prstGeom prst="rect">
            <a:avLst/>
          </a:prstGeom>
        </p:spPr>
      </p:pic>
    </p:spTree>
    <p:extLst>
      <p:ext uri="{BB962C8B-B14F-4D97-AF65-F5344CB8AC3E}">
        <p14:creationId xmlns:p14="http://schemas.microsoft.com/office/powerpoint/2010/main" val="255796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3" name="Plassholder for innhold 2"/>
          <p:cNvSpPr>
            <a:spLocks noGrp="1"/>
          </p:cNvSpPr>
          <p:nvPr>
            <p:ph idx="1"/>
          </p:nvPr>
        </p:nvSpPr>
        <p:spPr/>
        <p:txBody>
          <a:bodyPr>
            <a:normAutofit fontScale="92500"/>
          </a:bodyPr>
          <a:lstStyle/>
          <a:p>
            <a:r>
              <a:rPr lang="nb-NO" sz="2600" dirty="0"/>
              <a:t>Kommuneplanen består av to deler, jf. § 11-1:</a:t>
            </a:r>
          </a:p>
          <a:p>
            <a:pPr marL="914400" lvl="1" indent="-457200">
              <a:buAutoNum type="arabicParenR"/>
            </a:pPr>
            <a:r>
              <a:rPr lang="nb-NO" sz="2200" dirty="0"/>
              <a:t>Samfunnsdel​ ( – med handlingsplan): </a:t>
            </a:r>
          </a:p>
          <a:p>
            <a:pPr marL="457200" lvl="1" indent="0">
              <a:buNone/>
            </a:pPr>
            <a:endParaRPr lang="nb-NO" sz="2200" dirty="0"/>
          </a:p>
          <a:p>
            <a:pPr lvl="2"/>
            <a:r>
              <a:rPr lang="nb-NO" sz="1900" dirty="0"/>
              <a:t>«[T]a stilling til langsiktige utfordringer, mål og strategier for kommunesamfunnet som helhet og kommunen som organisasjon.», jf. § 11-2 første ledd</a:t>
            </a:r>
          </a:p>
          <a:p>
            <a:pPr marL="914400" lvl="2" indent="0">
              <a:buNone/>
            </a:pPr>
            <a:endParaRPr lang="nb-NO" sz="1900" dirty="0"/>
          </a:p>
          <a:p>
            <a:pPr lvl="2"/>
            <a:r>
              <a:rPr lang="nb-NO" sz="1900" dirty="0"/>
              <a:t>Et strategisk styringsdokument – ikke juridisk bindende, jf. § 11-2 til 11-4</a:t>
            </a:r>
          </a:p>
          <a:p>
            <a:pPr lvl="2"/>
            <a:endParaRPr lang="nb-NO" sz="1900" dirty="0"/>
          </a:p>
          <a:p>
            <a:pPr lvl="2"/>
            <a:r>
              <a:rPr lang="nb-NO" sz="1900" dirty="0"/>
              <a:t>Tåsen: Et prioritert stasjonsnært område: «bymessig fortetting i større eller mindre grad kan være egnet», Oslo mot 2030 – Smart, Trygg og Grønn (2015) s. 48–49</a:t>
            </a:r>
          </a:p>
          <a:p>
            <a:pPr marL="457200" lvl="1" indent="0">
              <a:buNone/>
            </a:pPr>
            <a:endParaRPr lang="nb-NO" dirty="0"/>
          </a:p>
        </p:txBody>
      </p:sp>
    </p:spTree>
    <p:extLst>
      <p:ext uri="{BB962C8B-B14F-4D97-AF65-F5344CB8AC3E}">
        <p14:creationId xmlns:p14="http://schemas.microsoft.com/office/powerpoint/2010/main" val="1528411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3" name="Plassholder for innhold 2"/>
          <p:cNvSpPr>
            <a:spLocks noGrp="1"/>
          </p:cNvSpPr>
          <p:nvPr>
            <p:ph idx="1"/>
          </p:nvPr>
        </p:nvSpPr>
        <p:spPr/>
        <p:txBody>
          <a:bodyPr>
            <a:normAutofit fontScale="77500" lnSpcReduction="20000"/>
          </a:bodyPr>
          <a:lstStyle/>
          <a:p>
            <a:pPr marL="457200" lvl="1" indent="0">
              <a:buNone/>
            </a:pPr>
            <a:r>
              <a:rPr lang="nb-NO" sz="2600" dirty="0"/>
              <a:t>2) Arealdel</a:t>
            </a:r>
          </a:p>
          <a:p>
            <a:pPr lvl="2"/>
            <a:endParaRPr lang="nb-NO" dirty="0"/>
          </a:p>
          <a:p>
            <a:pPr lvl="2"/>
            <a:r>
              <a:rPr lang="nb-NO" sz="2300" dirty="0"/>
              <a:t>Kommunen skal ha en arealplan, jf. § 11-4</a:t>
            </a:r>
          </a:p>
          <a:p>
            <a:pPr marL="914400" lvl="2" indent="0">
              <a:buNone/>
            </a:pPr>
            <a:endParaRPr lang="nb-NO" sz="2300" dirty="0"/>
          </a:p>
          <a:p>
            <a:pPr lvl="2"/>
            <a:r>
              <a:rPr lang="nb-NO" sz="2300" dirty="0"/>
              <a:t>En grovmasket oversiktsplan som fastlegger, viser og binder opp hovedtrekkene i arealbruken: </a:t>
            </a:r>
          </a:p>
          <a:p>
            <a:pPr lvl="2"/>
            <a:endParaRPr lang="nb-NO" sz="2300" dirty="0"/>
          </a:p>
          <a:p>
            <a:pPr marL="914400" lvl="2" indent="0">
              <a:buNone/>
            </a:pPr>
            <a:r>
              <a:rPr lang="nb-NO" sz="2300" dirty="0"/>
              <a:t>«Skal angi hovedtrekkene i arealdisponeringen og rammer og betingelser for hvilke nye tiltak og ny arealbruk som kan settes i verk, samt hvilke viktige hensyn som må ivaretas ved disponeringen av arealene.», jf. § 11-5 annet ledd annet punktum</a:t>
            </a:r>
          </a:p>
          <a:p>
            <a:pPr marL="0" indent="0">
              <a:buNone/>
            </a:pPr>
            <a:endParaRPr lang="nb-NO" sz="2300" dirty="0"/>
          </a:p>
          <a:p>
            <a:pPr lvl="2"/>
            <a:r>
              <a:rPr lang="nb-NO" sz="2300" dirty="0"/>
              <a:t>Formålet er å sikre en planmessig og forsvarlig arealutnytting – beskytte arealene mot uoverveide arealinngrep og uhensiktsmessig bygge- og anleggsvirksomhet mv. </a:t>
            </a:r>
          </a:p>
          <a:p>
            <a:pPr lvl="2"/>
            <a:endParaRPr lang="nb-NO" sz="2300" dirty="0"/>
          </a:p>
          <a:p>
            <a:pPr lvl="2"/>
            <a:r>
              <a:rPr lang="nb-NO" sz="2300" dirty="0"/>
              <a:t>Skal fremgå i et samlet plankart, jf. § 11-5 tredje ledd</a:t>
            </a:r>
          </a:p>
          <a:p>
            <a:endParaRPr lang="nb-NO" dirty="0"/>
          </a:p>
          <a:p>
            <a:endParaRPr lang="nb-NO" dirty="0"/>
          </a:p>
        </p:txBody>
      </p:sp>
    </p:spTree>
    <p:extLst>
      <p:ext uri="{BB962C8B-B14F-4D97-AF65-F5344CB8AC3E}">
        <p14:creationId xmlns:p14="http://schemas.microsoft.com/office/powerpoint/2010/main" val="598727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3" name="Plassholder for innhold 2"/>
          <p:cNvSpPr>
            <a:spLocks noGrp="1"/>
          </p:cNvSpPr>
          <p:nvPr>
            <p:ph idx="1"/>
          </p:nvPr>
        </p:nvSpPr>
        <p:spPr/>
        <p:txBody>
          <a:bodyPr>
            <a:normAutofit/>
          </a:bodyPr>
          <a:lstStyle/>
          <a:p>
            <a:pPr lvl="1"/>
            <a:r>
              <a:rPr lang="nb-NO" sz="2000" dirty="0"/>
              <a:t>I plankartet er arealformål angitt, jf. § 11-7. Blant annet: </a:t>
            </a:r>
          </a:p>
          <a:p>
            <a:pPr lvl="2"/>
            <a:r>
              <a:rPr lang="nb-NO" sz="1800" i="1" dirty="0"/>
              <a:t>Bebyggelse og anlegg</a:t>
            </a:r>
            <a:r>
              <a:rPr lang="nb-NO" sz="1800" dirty="0"/>
              <a:t>. Underformål: boligbebyggelse, fritidsbebyggelse, sentrumsformål, kjøpesenter, forretninger, bebyggelse for offentlig eller privat tjenesteyting, fritids- og turistformål, råstoffutvinning, næringsbebyggelse, idrettsanlegg, andre typer anlegg, uteoppholdsarealer, grav- og urnelunder, jf. annet ledd nr. 1.</a:t>
            </a:r>
          </a:p>
          <a:p>
            <a:pPr lvl="2"/>
            <a:r>
              <a:rPr lang="nb-NO" sz="1800" i="1" dirty="0"/>
              <a:t>Samferdelsesanlegg  og teknisk infrastruktur, </a:t>
            </a:r>
            <a:r>
              <a:rPr lang="nb-NO" sz="1800" dirty="0"/>
              <a:t>jf. annet ledd nr. 2</a:t>
            </a:r>
          </a:p>
          <a:p>
            <a:pPr lvl="2"/>
            <a:r>
              <a:rPr lang="nb-NO" sz="1800" i="1" dirty="0"/>
              <a:t>Grønnstruktur. </a:t>
            </a:r>
            <a:r>
              <a:rPr lang="nb-NO" sz="1800" dirty="0"/>
              <a:t>Underformål: naturområder, turdrag, friområder og parker, jf. annet ledd nr. 3. </a:t>
            </a:r>
          </a:p>
          <a:p>
            <a:pPr lvl="1"/>
            <a:endParaRPr lang="nb-NO" sz="2000" dirty="0"/>
          </a:p>
          <a:p>
            <a:pPr lvl="1"/>
            <a:r>
              <a:rPr lang="nb-NO" sz="2000" dirty="0"/>
              <a:t>Det opp til kommunen å velge hvilket arealformål den vil bruke. Kommunen velger selv om den vil oppgi underformål. </a:t>
            </a:r>
          </a:p>
          <a:p>
            <a:pPr marL="457200" lvl="1" indent="0">
              <a:buNone/>
            </a:pPr>
            <a:endParaRPr lang="nb-NO" sz="2000" dirty="0"/>
          </a:p>
          <a:p>
            <a:pPr lvl="1"/>
            <a:r>
              <a:rPr lang="nb-NO" sz="2000" dirty="0"/>
              <a:t>«Samfunnsdelen skal også gi grunnlaget for prioriteringer i arealdelen, f.eks. knyttet til arealbehov for ulike funksjoner, valg av infrastruktur, boligpolitikk og næringspolitikk, kommunal service mv.», jf. Ot.prp nr. 31 (2007–2008) s. 209</a:t>
            </a:r>
          </a:p>
          <a:p>
            <a:pPr lvl="1"/>
            <a:endParaRPr lang="nb-NO" dirty="0"/>
          </a:p>
          <a:p>
            <a:pPr lvl="1"/>
            <a:endParaRPr lang="nb-NO" dirty="0"/>
          </a:p>
          <a:p>
            <a:endParaRPr lang="nb-NO" dirty="0"/>
          </a:p>
          <a:p>
            <a:endParaRPr lang="nb-NO" dirty="0"/>
          </a:p>
        </p:txBody>
      </p:sp>
    </p:spTree>
    <p:extLst>
      <p:ext uri="{BB962C8B-B14F-4D97-AF65-F5344CB8AC3E}">
        <p14:creationId xmlns:p14="http://schemas.microsoft.com/office/powerpoint/2010/main" val="3983274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7F1914-A889-AC40-A2B1-50D7C510CE7F}"/>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D5FC0DE2-A54C-274B-8EC7-72A13150DB37}"/>
              </a:ext>
            </a:extLst>
          </p:cNvPr>
          <p:cNvSpPr>
            <a:spLocks noGrp="1"/>
          </p:cNvSpPr>
          <p:nvPr>
            <p:ph idx="1"/>
          </p:nvPr>
        </p:nvSpPr>
        <p:spPr/>
        <p:txBody>
          <a:bodyPr/>
          <a:lstStyle/>
          <a:p>
            <a:r>
              <a:rPr lang="nb-NO" sz="2400" dirty="0"/>
              <a:t>Arealformålene kan utfylles med: </a:t>
            </a:r>
          </a:p>
          <a:p>
            <a:pPr lvl="1"/>
            <a:r>
              <a:rPr lang="nb-NO" sz="2000" dirty="0"/>
              <a:t>Hensynssoner </a:t>
            </a:r>
          </a:p>
          <a:p>
            <a:pPr lvl="2"/>
            <a:r>
              <a:rPr lang="nb-NO" sz="1800" dirty="0"/>
              <a:t>Spesielle hensyn på tvers av arealformålene, jf. §11-8</a:t>
            </a:r>
          </a:p>
          <a:p>
            <a:pPr marL="914400" lvl="2" indent="0">
              <a:buNone/>
            </a:pPr>
            <a:endParaRPr lang="nb-NO" dirty="0"/>
          </a:p>
          <a:p>
            <a:pPr lvl="1"/>
            <a:r>
              <a:rPr lang="nb-NO" sz="2000" dirty="0"/>
              <a:t>Planbestemmelser</a:t>
            </a:r>
          </a:p>
          <a:p>
            <a:pPr lvl="2"/>
            <a:r>
              <a:rPr lang="nb-NO" sz="1800" dirty="0"/>
              <a:t>Dette er detaljerte bestemmelser i en grovmasket plan. </a:t>
            </a:r>
          </a:p>
          <a:p>
            <a:pPr lvl="3"/>
            <a:r>
              <a:rPr lang="nb-NO" dirty="0"/>
              <a:t>Bestemmelser til alle typer arealformål, jf. § 11-9</a:t>
            </a:r>
          </a:p>
          <a:p>
            <a:pPr lvl="4"/>
            <a:r>
              <a:rPr lang="nb-NO" dirty="0"/>
              <a:t>Innholdet i utbyggingsavtaler, rekkefølgekrav, byggegrenser</a:t>
            </a:r>
          </a:p>
          <a:p>
            <a:pPr lvl="3"/>
            <a:r>
              <a:rPr lang="nb-NO" dirty="0"/>
              <a:t>Arealformålskategoriene 1 til 4, jf. 11-10</a:t>
            </a:r>
          </a:p>
          <a:p>
            <a:pPr lvl="3"/>
            <a:r>
              <a:rPr lang="nb-NO" sz="1800" dirty="0"/>
              <a:t>Arealformålskategoriene 5 og 6, jf. § 11-11</a:t>
            </a:r>
          </a:p>
          <a:p>
            <a:pPr lvl="2"/>
            <a:endParaRPr lang="nb-NO" dirty="0"/>
          </a:p>
        </p:txBody>
      </p:sp>
    </p:spTree>
    <p:extLst>
      <p:ext uri="{BB962C8B-B14F-4D97-AF65-F5344CB8AC3E}">
        <p14:creationId xmlns:p14="http://schemas.microsoft.com/office/powerpoint/2010/main" val="531544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C26026-3BC0-B543-AD4F-A950E0893229}"/>
              </a:ext>
            </a:extLst>
          </p:cNvPr>
          <p:cNvSpPr>
            <a:spLocks noGrp="1"/>
          </p:cNvSpPr>
          <p:nvPr>
            <p:ph type="title"/>
          </p:nvPr>
        </p:nvSpPr>
        <p:spPr/>
        <p:txBody>
          <a:bodyPr/>
          <a:lstStyle/>
          <a:p>
            <a:endParaRPr lang="nb-NO" dirty="0"/>
          </a:p>
        </p:txBody>
      </p:sp>
      <p:pic>
        <p:nvPicPr>
          <p:cNvPr id="3074" name="Picture 2" descr="page2image3088">
            <a:extLst>
              <a:ext uri="{FF2B5EF4-FFF2-40B4-BE49-F238E27FC236}">
                <a16:creationId xmlns:a16="http://schemas.microsoft.com/office/drawing/2014/main" id="{4B6E3ED6-E19A-0B42-A086-7D019E43D3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3427" y="1825625"/>
            <a:ext cx="610514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792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713140-5FF6-6847-9240-18207AB9D516}"/>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08F90BCF-7459-C143-B3F9-FAFF91919496}"/>
              </a:ext>
            </a:extLst>
          </p:cNvPr>
          <p:cNvSpPr>
            <a:spLocks noGrp="1"/>
          </p:cNvSpPr>
          <p:nvPr>
            <p:ph idx="1"/>
          </p:nvPr>
        </p:nvSpPr>
        <p:spPr/>
        <p:txBody>
          <a:bodyPr/>
          <a:lstStyle/>
          <a:p>
            <a:pPr lvl="1"/>
            <a:r>
              <a:rPr lang="nb-NO" sz="2000" dirty="0"/>
              <a:t>Reguleringsplaner, jf. § 12-1</a:t>
            </a:r>
          </a:p>
          <a:p>
            <a:pPr lvl="2"/>
            <a:r>
              <a:rPr lang="nb-NO" sz="1800" dirty="0"/>
              <a:t>Detaljstyring  av arealbruken ved behov for forsvarlig planavklaring, jf. §12-1 annet ledd </a:t>
            </a:r>
          </a:p>
          <a:p>
            <a:pPr lvl="1"/>
            <a:endParaRPr lang="nb-NO" sz="1800" dirty="0"/>
          </a:p>
          <a:p>
            <a:pPr lvl="2"/>
            <a:r>
              <a:rPr lang="nb-NO" sz="1800" dirty="0"/>
              <a:t>Alltid ved større bygge- og anleggstiltak og ved motstand i befolkning </a:t>
            </a:r>
          </a:p>
          <a:p>
            <a:pPr lvl="1"/>
            <a:endParaRPr lang="nb-NO" sz="1800" dirty="0"/>
          </a:p>
          <a:p>
            <a:pPr lvl="2"/>
            <a:r>
              <a:rPr lang="nb-NO" sz="1800" dirty="0"/>
              <a:t>Plankart om arealformål, jf. § 12-1 første ledd </a:t>
            </a:r>
          </a:p>
          <a:p>
            <a:pPr lvl="3"/>
            <a:r>
              <a:rPr lang="nb-NO" sz="1600" dirty="0"/>
              <a:t>Bruk, vern og utforming av arealer og fysiske omgivelser</a:t>
            </a:r>
          </a:p>
          <a:p>
            <a:pPr lvl="3"/>
            <a:r>
              <a:rPr lang="nb-NO" sz="1600" dirty="0"/>
              <a:t>Styres – som for den overordnede arealdelen – av arealformål, hensynssoner og bestemmelser</a:t>
            </a:r>
          </a:p>
          <a:p>
            <a:pPr marL="457200" lvl="1" indent="0">
              <a:buNone/>
            </a:pPr>
            <a:endParaRPr lang="nb-NO" sz="2000" dirty="0"/>
          </a:p>
          <a:p>
            <a:pPr lvl="2"/>
            <a:r>
              <a:rPr lang="nb-NO" sz="1800" dirty="0"/>
              <a:t>Rettslig bindende, jf. § 12-4 første og annet ledd </a:t>
            </a:r>
          </a:p>
          <a:p>
            <a:pPr lvl="1"/>
            <a:endParaRPr lang="nb-NO" sz="2000" dirty="0"/>
          </a:p>
          <a:p>
            <a:pPr lvl="2"/>
            <a:r>
              <a:rPr lang="nb-NO" sz="1800" dirty="0"/>
              <a:t>To typer: Områdereguleringsplan (1) og detaljreguleringsplan (2) </a:t>
            </a:r>
          </a:p>
          <a:p>
            <a:pPr lvl="2"/>
            <a:endParaRPr lang="nb-NO" dirty="0"/>
          </a:p>
        </p:txBody>
      </p:sp>
    </p:spTree>
    <p:extLst>
      <p:ext uri="{BB962C8B-B14F-4D97-AF65-F5344CB8AC3E}">
        <p14:creationId xmlns:p14="http://schemas.microsoft.com/office/powerpoint/2010/main" val="2766746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D195F6-AB1A-C844-B555-045FF3F70C42}"/>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EA5C819C-1139-114E-A33A-7F2159FA9A89}"/>
              </a:ext>
            </a:extLst>
          </p:cNvPr>
          <p:cNvSpPr>
            <a:spLocks noGrp="1"/>
          </p:cNvSpPr>
          <p:nvPr>
            <p:ph idx="1"/>
          </p:nvPr>
        </p:nvSpPr>
        <p:spPr>
          <a:xfrm>
            <a:off x="838200" y="1825624"/>
            <a:ext cx="10515600" cy="4575175"/>
          </a:xfrm>
        </p:spPr>
        <p:txBody>
          <a:bodyPr/>
          <a:lstStyle/>
          <a:p>
            <a:pPr lvl="1"/>
            <a:r>
              <a:rPr lang="nb-NO" sz="2000" dirty="0"/>
              <a:t>Reguleringsplan 1: Områdereguleringsplan, jf. § 12-2 </a:t>
            </a:r>
          </a:p>
          <a:p>
            <a:pPr marL="457200" lvl="1" indent="0">
              <a:buNone/>
            </a:pPr>
            <a:endParaRPr lang="nb-NO" sz="2000" dirty="0"/>
          </a:p>
          <a:p>
            <a:pPr lvl="2"/>
            <a:r>
              <a:rPr lang="nb-NO" sz="1800" dirty="0"/>
              <a:t>«[D]er det er krav om slik plan i kommuneplanens arealdel, eller kommunen finner at det er behov for å gi mer detaljerte områdevise avklaringer av arealbruken», jf. § 12-2 første ledd</a:t>
            </a:r>
          </a:p>
          <a:p>
            <a:pPr marL="914400" lvl="2" indent="0">
              <a:buNone/>
            </a:pPr>
            <a:endParaRPr lang="nb-NO" sz="1800" dirty="0"/>
          </a:p>
          <a:p>
            <a:pPr lvl="2"/>
            <a:r>
              <a:rPr lang="nb-NO" sz="1800" dirty="0"/>
              <a:t>Overordnede føringer 	</a:t>
            </a:r>
          </a:p>
          <a:p>
            <a:pPr marL="914400" lvl="2" indent="0">
              <a:buNone/>
            </a:pPr>
            <a:endParaRPr lang="nb-NO" sz="1800" dirty="0"/>
          </a:p>
          <a:p>
            <a:pPr lvl="2"/>
            <a:r>
              <a:rPr lang="nb-NO" sz="1800" dirty="0"/>
              <a:t>Utarbeides normalt av kommunen, jf. § 12-2 annet ledd </a:t>
            </a:r>
          </a:p>
          <a:p>
            <a:pPr marL="914400" lvl="2" indent="0">
              <a:buNone/>
            </a:pPr>
            <a:endParaRPr lang="nb-NO" sz="1800" dirty="0"/>
          </a:p>
          <a:p>
            <a:pPr lvl="2"/>
            <a:r>
              <a:rPr lang="nb-NO" sz="1800" dirty="0"/>
              <a:t>F.eks. småhusplanen (1997, 2006, 2013): «Planen skulle gjennom situasjonstilpasset utbygging ivareta områdenes estetiske, funksjonelle, kulturminnefaglige og miljømessige kvaliteter knyttet til eksisterende bebyggelse, landskap, vegetasjon og biologisk mangfold.»</a:t>
            </a:r>
          </a:p>
          <a:p>
            <a:pPr marL="457200" lvl="1" indent="0">
              <a:buNone/>
            </a:pPr>
            <a:endParaRPr lang="nb-NO" dirty="0"/>
          </a:p>
        </p:txBody>
      </p:sp>
    </p:spTree>
    <p:extLst>
      <p:ext uri="{BB962C8B-B14F-4D97-AF65-F5344CB8AC3E}">
        <p14:creationId xmlns:p14="http://schemas.microsoft.com/office/powerpoint/2010/main" val="4230002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2F3F7D-FD0B-BD4C-AD08-20384644BD37}"/>
              </a:ext>
            </a:extLst>
          </p:cNvPr>
          <p:cNvSpPr>
            <a:spLocks noGrp="1"/>
          </p:cNvSpPr>
          <p:nvPr>
            <p:ph type="title"/>
          </p:nvPr>
        </p:nvSpPr>
        <p:spPr/>
        <p:txBody>
          <a:bodyPr/>
          <a:lstStyle/>
          <a:p>
            <a:endParaRPr lang="nb-NO" dirty="0"/>
          </a:p>
        </p:txBody>
      </p:sp>
      <p:pic>
        <p:nvPicPr>
          <p:cNvPr id="2049" name="Picture 1" descr="page6image7136">
            <a:extLst>
              <a:ext uri="{FF2B5EF4-FFF2-40B4-BE49-F238E27FC236}">
                <a16:creationId xmlns:a16="http://schemas.microsoft.com/office/drawing/2014/main" id="{B3D4E210-F6C7-8F47-A0FE-97CA741112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32825" y="2129742"/>
            <a:ext cx="4871847" cy="3287210"/>
          </a:xfrm>
          <a:prstGeom prst="rect">
            <a:avLst/>
          </a:prstGeom>
          <a:noFill/>
          <a:extLst>
            <a:ext uri="{909E8E84-426E-40DD-AFC4-6F175D3DCCD1}">
              <a14:hiddenFill xmlns:a14="http://schemas.microsoft.com/office/drawing/2010/main">
                <a:solidFill>
                  <a:srgbClr val="FFFFFF"/>
                </a:solidFill>
              </a14:hiddenFill>
            </a:ext>
          </a:extLst>
        </p:spPr>
      </p:pic>
      <p:sp>
        <p:nvSpPr>
          <p:cNvPr id="6" name="Rektangel 5">
            <a:extLst>
              <a:ext uri="{FF2B5EF4-FFF2-40B4-BE49-F238E27FC236}">
                <a16:creationId xmlns:a16="http://schemas.microsoft.com/office/drawing/2014/main" id="{FCEEF77C-DD48-644C-9660-95B21CD150D6}"/>
              </a:ext>
            </a:extLst>
          </p:cNvPr>
          <p:cNvSpPr/>
          <p:nvPr/>
        </p:nvSpPr>
        <p:spPr>
          <a:xfrm>
            <a:off x="3632825" y="3244334"/>
            <a:ext cx="4871847" cy="2585323"/>
          </a:xfrm>
          <a:prstGeom prst="rect">
            <a:avLst/>
          </a:prstGeom>
        </p:spPr>
        <p:txBody>
          <a:bodyPr wrap="none">
            <a:spAutoFit/>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a:p>
            <a:r>
              <a:rPr lang="nb-NO" dirty="0"/>
              <a:t>Reguleringsplan for småhusområder i Oslo ytre by </a:t>
            </a:r>
          </a:p>
        </p:txBody>
      </p:sp>
    </p:spTree>
    <p:extLst>
      <p:ext uri="{BB962C8B-B14F-4D97-AF65-F5344CB8AC3E}">
        <p14:creationId xmlns:p14="http://schemas.microsoft.com/office/powerpoint/2010/main" val="2270486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D195F6-AB1A-C844-B555-045FF3F70C42}"/>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EA5C819C-1139-114E-A33A-7F2159FA9A89}"/>
              </a:ext>
            </a:extLst>
          </p:cNvPr>
          <p:cNvSpPr>
            <a:spLocks noGrp="1"/>
          </p:cNvSpPr>
          <p:nvPr>
            <p:ph idx="1"/>
          </p:nvPr>
        </p:nvSpPr>
        <p:spPr>
          <a:xfrm>
            <a:off x="838200" y="1825624"/>
            <a:ext cx="10515600" cy="4575175"/>
          </a:xfrm>
        </p:spPr>
        <p:txBody>
          <a:bodyPr/>
          <a:lstStyle/>
          <a:p>
            <a:pPr lvl="1"/>
            <a:r>
              <a:rPr lang="nb-NO" sz="2000" dirty="0"/>
              <a:t>Reguleringsplan 2: Detaljreguleringsplan, jf. § 12-3 </a:t>
            </a:r>
          </a:p>
          <a:p>
            <a:pPr marL="457200" lvl="1" indent="0">
              <a:buNone/>
            </a:pPr>
            <a:endParaRPr lang="nb-NO" sz="2000" dirty="0"/>
          </a:p>
          <a:p>
            <a:pPr lvl="2"/>
            <a:r>
              <a:rPr lang="nb-NO" sz="1800" dirty="0"/>
              <a:t>Følger opp kommuneplanens arealdel </a:t>
            </a:r>
          </a:p>
          <a:p>
            <a:pPr marL="914400" lvl="2" indent="0">
              <a:buNone/>
            </a:pPr>
            <a:endParaRPr lang="nb-NO" sz="1800" dirty="0"/>
          </a:p>
          <a:p>
            <a:pPr lvl="2"/>
            <a:r>
              <a:rPr lang="nb-NO" sz="1800" dirty="0"/>
              <a:t>Kan utfylle eller endre vedtatt reguleringsplan </a:t>
            </a:r>
          </a:p>
          <a:p>
            <a:pPr marL="914400" lvl="2" indent="0">
              <a:buNone/>
            </a:pPr>
            <a:endParaRPr lang="nb-NO" sz="1800" dirty="0"/>
          </a:p>
          <a:p>
            <a:pPr lvl="2"/>
            <a:r>
              <a:rPr lang="nb-NO" sz="1800" dirty="0"/>
              <a:t>Typisk utbyggingsprosjekter</a:t>
            </a:r>
          </a:p>
          <a:p>
            <a:pPr marL="914400" lvl="2" indent="0">
              <a:buNone/>
            </a:pPr>
            <a:endParaRPr lang="nb-NO" sz="1800" dirty="0"/>
          </a:p>
          <a:p>
            <a:pPr lvl="2"/>
            <a:r>
              <a:rPr lang="nb-NO" sz="1800" dirty="0"/>
              <a:t>Normalt initiert av private aktører, jf. § 12-3 annet ledd</a:t>
            </a:r>
          </a:p>
          <a:p>
            <a:pPr lvl="2"/>
            <a:endParaRPr lang="nb-NO" sz="1800" dirty="0"/>
          </a:p>
          <a:p>
            <a:pPr lvl="2"/>
            <a:r>
              <a:rPr lang="nb-NO" sz="1800" dirty="0"/>
              <a:t>Dersom kommunen og den private part finner det hensiktsmessig kan søknad om byggetillatelse behandles felles med privat forslag om reguleringsplan, jf. § 12-15</a:t>
            </a:r>
          </a:p>
          <a:p>
            <a:pPr marL="457200" lvl="1" indent="0">
              <a:buNone/>
            </a:pPr>
            <a:endParaRPr lang="nb-NO" dirty="0"/>
          </a:p>
        </p:txBody>
      </p:sp>
    </p:spTree>
    <p:extLst>
      <p:ext uri="{BB962C8B-B14F-4D97-AF65-F5344CB8AC3E}">
        <p14:creationId xmlns:p14="http://schemas.microsoft.com/office/powerpoint/2010/main" val="2307544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9FFECF-BFC3-854D-80CC-D68E99439DF5}"/>
              </a:ext>
            </a:extLst>
          </p:cNvPr>
          <p:cNvSpPr>
            <a:spLocks noGrp="1"/>
          </p:cNvSpPr>
          <p:nvPr>
            <p:ph type="title"/>
          </p:nvPr>
        </p:nvSpPr>
        <p:spPr/>
        <p:txBody>
          <a:bodyPr/>
          <a:lstStyle/>
          <a:p>
            <a:endParaRPr lang="nb-NO" dirty="0"/>
          </a:p>
        </p:txBody>
      </p:sp>
      <p:pic>
        <p:nvPicPr>
          <p:cNvPr id="1025" name="Picture 1" descr="page9image16048">
            <a:extLst>
              <a:ext uri="{FF2B5EF4-FFF2-40B4-BE49-F238E27FC236}">
                <a16:creationId xmlns:a16="http://schemas.microsoft.com/office/drawing/2014/main" id="{AD93857E-8485-FF4C-96B0-BB6A75D311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51139" y="2314937"/>
            <a:ext cx="3946967" cy="2858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812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4D7423-948C-824A-84FA-19A7356F3688}"/>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04B8128A-1272-2341-A02C-A0C45619BD16}"/>
              </a:ext>
            </a:extLst>
          </p:cNvPr>
          <p:cNvSpPr>
            <a:spLocks noGrp="1"/>
          </p:cNvSpPr>
          <p:nvPr>
            <p:ph idx="1"/>
          </p:nvPr>
        </p:nvSpPr>
        <p:spPr/>
        <p:txBody>
          <a:bodyPr/>
          <a:lstStyle/>
          <a:p>
            <a:pPr lvl="2"/>
            <a:r>
              <a:rPr lang="nb-NO" sz="1800" dirty="0"/>
              <a:t>Arealformål i reguleringsplan, jf. § 12-5, herunder </a:t>
            </a:r>
          </a:p>
          <a:p>
            <a:pPr marL="914400" lvl="2" indent="0">
              <a:buNone/>
            </a:pPr>
            <a:endParaRPr lang="nb-NO" sz="1800" dirty="0"/>
          </a:p>
          <a:p>
            <a:pPr lvl="3"/>
            <a:r>
              <a:rPr lang="nb-NO" i="1" dirty="0"/>
              <a:t>Hovedformål: Bebyggelse og anlegg. </a:t>
            </a:r>
          </a:p>
          <a:p>
            <a:pPr lvl="2"/>
            <a:endParaRPr lang="nb-NO" i="1" dirty="0"/>
          </a:p>
          <a:p>
            <a:pPr lvl="3"/>
            <a:r>
              <a:rPr lang="nb-NO" i="1" dirty="0"/>
              <a:t>Underformål: «</a:t>
            </a:r>
            <a:r>
              <a:rPr lang="nb-NO" dirty="0"/>
              <a:t>arealer for boligbebyggelse, fritidsbebyggelse, sentrumsformål, kjøpesenter, forretninger, bebyggelse for offentlig eller privat tjenesteyting, fritids- og turistformål, råstoffutvinning, næringsbebyggelse, idrettsanlegg, andre typer anlegg, uteoppholdsarealer, grav- og urnelunder»</a:t>
            </a:r>
            <a:endParaRPr lang="nb-NO" i="1" dirty="0"/>
          </a:p>
          <a:p>
            <a:pPr lvl="3"/>
            <a:endParaRPr lang="nb-NO" i="1" dirty="0"/>
          </a:p>
          <a:p>
            <a:pPr lvl="3"/>
            <a:r>
              <a:rPr lang="nb-NO" i="1" dirty="0"/>
              <a:t>Hoved- og underformål kan kombineres</a:t>
            </a:r>
          </a:p>
          <a:p>
            <a:pPr lvl="4"/>
            <a:r>
              <a:rPr lang="nb-NO" i="1" dirty="0"/>
              <a:t>F.eks. noen etasjer til bolig, noen til kontor, noen til forretning og tjenesteyting </a:t>
            </a:r>
          </a:p>
          <a:p>
            <a:endParaRPr lang="nb-NO" i="1" dirty="0"/>
          </a:p>
        </p:txBody>
      </p:sp>
    </p:spTree>
    <p:extLst>
      <p:ext uri="{BB962C8B-B14F-4D97-AF65-F5344CB8AC3E}">
        <p14:creationId xmlns:p14="http://schemas.microsoft.com/office/powerpoint/2010/main" val="3166534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22DFB4-CFEB-9248-BE85-205EEB379447}"/>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0CC18C3B-BDDB-9A44-8266-5F3DEF68434A}"/>
              </a:ext>
            </a:extLst>
          </p:cNvPr>
          <p:cNvSpPr>
            <a:spLocks noGrp="1"/>
          </p:cNvSpPr>
          <p:nvPr>
            <p:ph idx="1"/>
          </p:nvPr>
        </p:nvSpPr>
        <p:spPr/>
        <p:txBody>
          <a:bodyPr>
            <a:noAutofit/>
          </a:bodyPr>
          <a:lstStyle/>
          <a:p>
            <a:r>
              <a:rPr lang="nb-NO" sz="2400" dirty="0"/>
              <a:t>Behandlingen av privat initiativ til reguleringsplan </a:t>
            </a:r>
          </a:p>
          <a:p>
            <a:pPr marL="0" indent="0">
              <a:buNone/>
            </a:pPr>
            <a:endParaRPr lang="nb-NO" sz="2400" dirty="0"/>
          </a:p>
          <a:p>
            <a:pPr marL="914400" lvl="2" indent="0">
              <a:buNone/>
            </a:pPr>
            <a:r>
              <a:rPr lang="nb-NO" dirty="0"/>
              <a:t>1: Forslaget forelegges planmyndigheten i et oppstartsmøte </a:t>
            </a:r>
          </a:p>
          <a:p>
            <a:pPr lvl="3"/>
            <a:r>
              <a:rPr lang="nb-NO" dirty="0"/>
              <a:t>Kommunen gir råd og bistår i planprosessen </a:t>
            </a:r>
          </a:p>
          <a:p>
            <a:pPr lvl="3"/>
            <a:r>
              <a:rPr lang="nb-NO" dirty="0"/>
              <a:t>Skal skrives referat, jf. § 12-8 første ledd</a:t>
            </a:r>
          </a:p>
          <a:p>
            <a:pPr lvl="3"/>
            <a:r>
              <a:rPr lang="nb-NO" dirty="0"/>
              <a:t>Kommunen kan beslutte at planinitiativet skal stoppes, jf. § 12-8 annet ledd </a:t>
            </a:r>
          </a:p>
          <a:p>
            <a:pPr lvl="4"/>
            <a:r>
              <a:rPr lang="nb-NO" sz="1600" dirty="0"/>
              <a:t>Rett etter planmøtet. </a:t>
            </a:r>
          </a:p>
          <a:p>
            <a:pPr lvl="4"/>
            <a:r>
              <a:rPr lang="nb-NO" sz="1600" dirty="0"/>
              <a:t>Avgjørelsen kan forelegges kommunestyret</a:t>
            </a:r>
          </a:p>
          <a:p>
            <a:pPr marL="1828800" lvl="4" indent="0">
              <a:buNone/>
            </a:pPr>
            <a:endParaRPr lang="nb-NO" sz="1600" dirty="0"/>
          </a:p>
          <a:p>
            <a:pPr marL="914400" lvl="2" indent="0">
              <a:buNone/>
            </a:pPr>
            <a:r>
              <a:rPr lang="nb-NO" dirty="0"/>
              <a:t>2: Varsling om oppstart og avgrensning av planområdet</a:t>
            </a:r>
          </a:p>
          <a:p>
            <a:pPr lvl="3"/>
            <a:r>
              <a:rPr lang="nb-NO" dirty="0"/>
              <a:t>Forslagsstilleren skal kunngjøre planarbeidet i minst én avis og gjennom elektroniske medier, jf. § 12-8 tredje ledd </a:t>
            </a:r>
          </a:p>
          <a:p>
            <a:pPr lvl="3"/>
            <a:r>
              <a:rPr lang="nb-NO" dirty="0"/>
              <a:t>Offentlige organer og andre interesserte, jf. § 12-8 første ledd</a:t>
            </a:r>
          </a:p>
          <a:p>
            <a:pPr lvl="3"/>
            <a:r>
              <a:rPr lang="nb-NO" dirty="0"/>
              <a:t>Berørte grunneiere og naboer, jf. § 12-9 tredje ledd</a:t>
            </a:r>
          </a:p>
          <a:p>
            <a:pPr lvl="2"/>
            <a:endParaRPr lang="nb-NO" sz="1800" dirty="0"/>
          </a:p>
        </p:txBody>
      </p:sp>
    </p:spTree>
    <p:extLst>
      <p:ext uri="{BB962C8B-B14F-4D97-AF65-F5344CB8AC3E}">
        <p14:creationId xmlns:p14="http://schemas.microsoft.com/office/powerpoint/2010/main" val="139454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56B3E6-64DA-A640-B8CE-13F8063734FA}"/>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88DD3EDF-90C3-914C-B0C4-237336A38ED5}"/>
              </a:ext>
            </a:extLst>
          </p:cNvPr>
          <p:cNvSpPr>
            <a:spLocks noGrp="1"/>
          </p:cNvSpPr>
          <p:nvPr>
            <p:ph idx="1"/>
          </p:nvPr>
        </p:nvSpPr>
        <p:spPr>
          <a:xfrm>
            <a:off x="838200" y="1825624"/>
            <a:ext cx="10515600" cy="4634169"/>
          </a:xfrm>
        </p:spPr>
        <p:txBody>
          <a:bodyPr/>
          <a:lstStyle/>
          <a:p>
            <a:pPr marL="914400" lvl="2" indent="0">
              <a:buNone/>
            </a:pPr>
            <a:r>
              <a:rPr lang="nb-NO" dirty="0"/>
              <a:t>3: For planer som kan få vesentlige virkninger for miljø og samfunn, skal det utarbeides særskilt planprogram, jf. § 12-9</a:t>
            </a:r>
          </a:p>
          <a:p>
            <a:pPr lvl="2"/>
            <a:endParaRPr lang="nb-NO" dirty="0"/>
          </a:p>
          <a:p>
            <a:pPr marL="914400" lvl="2" indent="0">
              <a:buNone/>
            </a:pPr>
            <a:r>
              <a:rPr lang="nb-NO" dirty="0"/>
              <a:t>4: Forslag til reguleringsplan sendes på høring og legges ut til offentlig ettersyn, jf. § 12-10</a:t>
            </a:r>
          </a:p>
          <a:p>
            <a:pPr lvl="3"/>
            <a:r>
              <a:rPr lang="nb-NO" sz="1600" dirty="0"/>
              <a:t>Kan nekte å sende planforslaget på høring, jf. §12-11. Avgjørelsen kan forelegges kommunestyret forutsatt at det er i tråd med kommuneplanens arealdel eller områdereguleringsplan.</a:t>
            </a:r>
          </a:p>
          <a:p>
            <a:pPr lvl="3"/>
            <a:r>
              <a:rPr lang="nb-NO" sz="1600" dirty="0"/>
              <a:t>Kommunen kan fremme alternativ reguleringsplan som det er tatt privat initiativ for (Private forslag skal ikke blokkere en utnyttelse kommunen finner nyttig), jf. § 12-11</a:t>
            </a:r>
          </a:p>
          <a:p>
            <a:pPr lvl="3"/>
            <a:endParaRPr lang="nb-NO" sz="1600" dirty="0"/>
          </a:p>
          <a:p>
            <a:pPr marL="914400" lvl="2" indent="0">
              <a:buNone/>
            </a:pPr>
            <a:r>
              <a:rPr lang="nb-NO" dirty="0"/>
              <a:t>5: Når fristen er ute, tar kommunen saken opp til behandling med de merknader som er kommet inn. </a:t>
            </a:r>
          </a:p>
          <a:p>
            <a:pPr marL="914400" lvl="2" indent="0">
              <a:buNone/>
            </a:pPr>
            <a:endParaRPr lang="nb-NO" dirty="0"/>
          </a:p>
          <a:p>
            <a:pPr marL="914400" lvl="2" indent="0">
              <a:buNone/>
            </a:pPr>
            <a:r>
              <a:rPr lang="nb-NO" dirty="0"/>
              <a:t>6: Når forslag til reguleringsplan er ferdigbehandlet, legges det fram for kommunestyret til vedtak, jf. § 12-12 første ledd </a:t>
            </a:r>
          </a:p>
          <a:p>
            <a:pPr lvl="3"/>
            <a:r>
              <a:rPr lang="nb-NO" dirty="0"/>
              <a:t>Av saksframlegget skal det framgå hvordan innkomne uttalelser til planforslaget og konsekvensene av planen har vært vurdert, og hvilken betydning disse er tillagt.</a:t>
            </a:r>
          </a:p>
        </p:txBody>
      </p:sp>
    </p:spTree>
    <p:extLst>
      <p:ext uri="{BB962C8B-B14F-4D97-AF65-F5344CB8AC3E}">
        <p14:creationId xmlns:p14="http://schemas.microsoft.com/office/powerpoint/2010/main" val="100533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60D217-754A-0641-9AFC-DA43028A62FF}"/>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E2C395B6-BFA1-CD4A-B968-06F1069573EC}"/>
              </a:ext>
            </a:extLst>
          </p:cNvPr>
          <p:cNvSpPr>
            <a:spLocks noGrp="1"/>
          </p:cNvSpPr>
          <p:nvPr>
            <p:ph idx="1"/>
          </p:nvPr>
        </p:nvSpPr>
        <p:spPr/>
        <p:txBody>
          <a:bodyPr/>
          <a:lstStyle/>
          <a:p>
            <a:endParaRPr lang="nb-NO" dirty="0"/>
          </a:p>
          <a:p>
            <a:pPr marL="0" indent="0">
              <a:buNone/>
            </a:pPr>
            <a:endParaRPr lang="nb-NO" dirty="0"/>
          </a:p>
          <a:p>
            <a:endParaRPr lang="nb-NO" dirty="0"/>
          </a:p>
          <a:p>
            <a:pPr marL="0" indent="0">
              <a:buNone/>
            </a:pPr>
            <a:r>
              <a:rPr lang="nb-NO" dirty="0"/>
              <a:t>			Make Tåsen Great – </a:t>
            </a:r>
            <a:r>
              <a:rPr lang="nb-NO" dirty="0" err="1"/>
              <a:t>Always</a:t>
            </a:r>
            <a:r>
              <a:rPr lang="nb-NO" dirty="0"/>
              <a:t> and all </a:t>
            </a:r>
            <a:r>
              <a:rPr lang="nb-NO" dirty="0" err="1"/>
              <a:t>ways</a:t>
            </a:r>
            <a:endParaRPr lang="nb-NO" dirty="0"/>
          </a:p>
        </p:txBody>
      </p:sp>
    </p:spTree>
    <p:extLst>
      <p:ext uri="{BB962C8B-B14F-4D97-AF65-F5344CB8AC3E}">
        <p14:creationId xmlns:p14="http://schemas.microsoft.com/office/powerpoint/2010/main" val="230610554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3312</TotalTime>
  <Words>1388</Words>
  <Application>Microsoft Macintosh PowerPoint</Application>
  <PresentationFormat>Widescreen</PresentationFormat>
  <Paragraphs>188</Paragraphs>
  <Slides>23</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Arial</vt:lpstr>
      <vt:lpstr>Calibri</vt:lpstr>
      <vt:lpstr>Calibri Light</vt:lpstr>
      <vt:lpstr>Office-tema</vt:lpstr>
      <vt:lpstr>Tåsen –  Plan og bygg?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Anders Løvlie</dc:creator>
  <cp:lastModifiedBy>Iversen Henning</cp:lastModifiedBy>
  <cp:revision>44</cp:revision>
  <dcterms:created xsi:type="dcterms:W3CDTF">2018-11-22T12:11:36Z</dcterms:created>
  <dcterms:modified xsi:type="dcterms:W3CDTF">2018-11-25T15:19:25Z</dcterms:modified>
</cp:coreProperties>
</file>