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8" r:id="rId2"/>
    <p:sldId id="737" r:id="rId3"/>
    <p:sldId id="774" r:id="rId4"/>
    <p:sldId id="758" r:id="rId5"/>
    <p:sldId id="287" r:id="rId6"/>
    <p:sldId id="741" r:id="rId7"/>
    <p:sldId id="762" r:id="rId8"/>
    <p:sldId id="742" r:id="rId9"/>
    <p:sldId id="738" r:id="rId10"/>
    <p:sldId id="744" r:id="rId11"/>
    <p:sldId id="763" r:id="rId12"/>
    <p:sldId id="764" r:id="rId13"/>
    <p:sldId id="759" r:id="rId14"/>
    <p:sldId id="775" r:id="rId15"/>
    <p:sldId id="765" r:id="rId16"/>
    <p:sldId id="757" r:id="rId17"/>
    <p:sldId id="733" r:id="rId18"/>
    <p:sldId id="760" r:id="rId19"/>
    <p:sldId id="743" r:id="rId20"/>
    <p:sldId id="766" r:id="rId21"/>
    <p:sldId id="761" r:id="rId2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nning Iversen" initials="HI" lastIdx="1" clrIdx="0">
    <p:extLst>
      <p:ext uri="{19B8F6BF-5375-455C-9EA6-DF929625EA0E}">
        <p15:presenceInfo xmlns:p15="http://schemas.microsoft.com/office/powerpoint/2012/main" userId="426c99b10bb720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E1E2"/>
    <a:srgbClr val="DEEBF7"/>
    <a:srgbClr val="00FDFF"/>
    <a:srgbClr val="ED2FED"/>
    <a:srgbClr val="008F00"/>
    <a:srgbClr val="FF2F92"/>
    <a:srgbClr val="72BF44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5"/>
    <p:restoredTop sz="67662"/>
  </p:normalViewPr>
  <p:slideViewPr>
    <p:cSldViewPr snapToGrid="0" snapToObjects="1">
      <p:cViewPr varScale="1">
        <p:scale>
          <a:sx n="132" d="100"/>
          <a:sy n="132" d="100"/>
        </p:scale>
        <p:origin x="1288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7CEE4-07FC-3646-B6B1-32C4AA23EAC2}" type="datetimeFigureOut">
              <a:rPr lang="nb-NO" smtClean="0"/>
              <a:t>29.05.2021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E4D6D-3A67-BA4E-A60C-1B4F8676C0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6110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Henning Iversen, styreleder i Oslos største velforening, Berg Nordberg Sogn Tåsen Vel – og styremedlem i Beboeraksjonen</a:t>
            </a:r>
            <a:br>
              <a:rPr lang="nb-NO" sz="1200" dirty="0"/>
            </a:br>
            <a:endParaRPr lang="nb-NO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Vellet strekker seg fra Akerselva i øst til </a:t>
            </a:r>
            <a:r>
              <a:rPr lang="nb-NO" sz="1200" dirty="0" err="1"/>
              <a:t>Sognvannsbekken</a:t>
            </a:r>
            <a:r>
              <a:rPr lang="nb-NO" sz="1200" dirty="0"/>
              <a:t> i vest og fra Sognsvann ned til Voldsløkka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Vellet jobber for felleskapets beste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Rikshospitalet er innenfor vellets områdene og en av de viktigste sakene vi jobber med nå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1563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Henning Iversen, styreleder i Oslos største velforening, Berg Nordberg Sogn Tåsen Vel – og styremedlem i Beboeraksjonen</a:t>
            </a:r>
            <a:br>
              <a:rPr lang="nb-NO" sz="1200" dirty="0"/>
            </a:br>
            <a:endParaRPr lang="nb-NO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Vellet strekker seg fra Akerselva i øst til </a:t>
            </a:r>
            <a:r>
              <a:rPr lang="nb-NO" sz="1200" dirty="0" err="1"/>
              <a:t>Sognvannsbekken</a:t>
            </a:r>
            <a:r>
              <a:rPr lang="nb-NO" sz="1200" dirty="0"/>
              <a:t> i vest og fra Sognsvann ned til Voldsløkka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Vellet jobber for felleskapets beste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Rikshospitalet er innenfor vellets områdene og en av de viktigste sakene vi jobber med nå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0655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2100" indent="-285750">
              <a:spcAft>
                <a:spcPts val="600"/>
              </a:spcAft>
            </a:pPr>
            <a:r>
              <a:rPr lang="nb-NO" sz="1200" dirty="0">
                <a:solidFill>
                  <a:schemeClr val="accent1"/>
                </a:solidFill>
              </a:rPr>
              <a:t>Klarer Oslo Kommune å skjerme </a:t>
            </a:r>
            <a:r>
              <a:rPr lang="nb-NO" sz="1200" b="1" dirty="0">
                <a:solidFill>
                  <a:schemeClr val="accent1"/>
                </a:solidFill>
              </a:rPr>
              <a:t>grønne lunger, turveier og grønne åssider</a:t>
            </a:r>
            <a:r>
              <a:rPr lang="nb-NO" sz="1200" dirty="0">
                <a:solidFill>
                  <a:schemeClr val="accent1"/>
                </a:solidFill>
              </a:rPr>
              <a:t>?</a:t>
            </a:r>
          </a:p>
          <a:p>
            <a:pPr marL="292100" indent="-285750">
              <a:spcAft>
                <a:spcPts val="600"/>
              </a:spcAft>
            </a:pPr>
            <a:r>
              <a:rPr lang="nb-NO" sz="1200" dirty="0">
                <a:solidFill>
                  <a:schemeClr val="accent1"/>
                </a:solidFill>
              </a:rPr>
              <a:t>Hva med </a:t>
            </a:r>
            <a:r>
              <a:rPr lang="nb-NO" sz="1200" b="1" dirty="0">
                <a:solidFill>
                  <a:schemeClr val="accent1"/>
                </a:solidFill>
              </a:rPr>
              <a:t>støynivået</a:t>
            </a:r>
            <a:r>
              <a:rPr lang="nb-NO" sz="1200" dirty="0">
                <a:solidFill>
                  <a:schemeClr val="accent1"/>
                </a:solidFill>
              </a:rPr>
              <a:t> når all helikoptertrafikk samles på Gaustad?</a:t>
            </a:r>
          </a:p>
          <a:p>
            <a:pPr marL="292100" indent="-285750">
              <a:spcAft>
                <a:spcPts val="600"/>
              </a:spcAft>
            </a:pPr>
            <a:r>
              <a:rPr lang="nb-NO" sz="1200" dirty="0">
                <a:solidFill>
                  <a:schemeClr val="accent1"/>
                </a:solidFill>
              </a:rPr>
              <a:t>Hva med Oslos </a:t>
            </a:r>
            <a:r>
              <a:rPr lang="nb-NO" sz="1200" b="1" dirty="0">
                <a:solidFill>
                  <a:schemeClr val="accent1"/>
                </a:solidFill>
              </a:rPr>
              <a:t>grønne åsside</a:t>
            </a:r>
            <a:r>
              <a:rPr lang="nb-NO" sz="1200" dirty="0">
                <a:solidFill>
                  <a:schemeClr val="accent1"/>
                </a:solidFill>
              </a:rPr>
              <a:t>, den som byens politikere har beskyttet i mange år - vil den bestå?</a:t>
            </a:r>
          </a:p>
          <a:p>
            <a:pPr marL="292100" indent="-285750">
              <a:spcAft>
                <a:spcPts val="600"/>
              </a:spcAft>
            </a:pPr>
            <a:r>
              <a:rPr lang="nb-NO" sz="1200" dirty="0">
                <a:solidFill>
                  <a:schemeClr val="accent1"/>
                </a:solidFill>
              </a:rPr>
              <a:t>Har Gaustad har tilstrekkelig antall og </a:t>
            </a:r>
            <a:r>
              <a:rPr lang="nb-NO" sz="1200" b="1" dirty="0">
                <a:solidFill>
                  <a:schemeClr val="accent1"/>
                </a:solidFill>
              </a:rPr>
              <a:t>trygge atkomster </a:t>
            </a:r>
            <a:r>
              <a:rPr lang="nb-NO" sz="1200" dirty="0">
                <a:solidFill>
                  <a:schemeClr val="accent1"/>
                </a:solidFill>
              </a:rPr>
              <a:t>for akuttfunksjoner og tåler området mer </a:t>
            </a:r>
            <a:r>
              <a:rPr lang="nb-NO" sz="1200" b="1" dirty="0">
                <a:solidFill>
                  <a:schemeClr val="accent1"/>
                </a:solidFill>
              </a:rPr>
              <a:t>trafikk</a:t>
            </a:r>
            <a:r>
              <a:rPr lang="nb-NO" sz="1200" dirty="0">
                <a:solidFill>
                  <a:schemeClr val="accent1"/>
                </a:solidFill>
              </a:rPr>
              <a:t>?</a:t>
            </a:r>
          </a:p>
          <a:p>
            <a:pPr marL="292100" indent="-285750">
              <a:spcAft>
                <a:spcPts val="600"/>
              </a:spcAft>
            </a:pPr>
            <a:r>
              <a:rPr lang="nb-NO" sz="1200" dirty="0">
                <a:solidFill>
                  <a:schemeClr val="accent1"/>
                </a:solidFill>
              </a:rPr>
              <a:t>Er det mulig å bygge ut Gaustad uten </a:t>
            </a:r>
            <a:r>
              <a:rPr lang="nb-NO" sz="1200" b="1" dirty="0">
                <a:solidFill>
                  <a:schemeClr val="accent1"/>
                </a:solidFill>
              </a:rPr>
              <a:t>uholdbare konsekvenser for  nærområdene </a:t>
            </a:r>
            <a:r>
              <a:rPr lang="nb-NO" sz="1200" dirty="0">
                <a:solidFill>
                  <a:schemeClr val="accent1"/>
                </a:solidFill>
              </a:rPr>
              <a:t>i anleggsperioden?</a:t>
            </a:r>
          </a:p>
          <a:p>
            <a:pPr marL="0" indent="0">
              <a:spcBef>
                <a:spcPts val="0"/>
              </a:spcBef>
              <a:buNone/>
            </a:pPr>
            <a:endParaRPr lang="nb-NO" sz="1200" b="1" dirty="0"/>
          </a:p>
          <a:p>
            <a:pPr marL="0" indent="0">
              <a:spcBef>
                <a:spcPts val="0"/>
              </a:spcBef>
              <a:buNone/>
            </a:pPr>
            <a:endParaRPr lang="nb-NO" sz="1200" b="1" dirty="0"/>
          </a:p>
          <a:p>
            <a:pPr marL="0" indent="0">
              <a:spcBef>
                <a:spcPts val="0"/>
              </a:spcBef>
              <a:buNone/>
            </a:pPr>
            <a:endParaRPr lang="nb-NO" sz="1200" b="1" dirty="0"/>
          </a:p>
          <a:p>
            <a:pPr marL="0" indent="0">
              <a:spcBef>
                <a:spcPts val="0"/>
              </a:spcBef>
              <a:buNone/>
            </a:pPr>
            <a:r>
              <a:rPr lang="nb-NO" sz="1200" b="1" dirty="0"/>
              <a:t>UTBYGGINGSALTERNATIVER</a:t>
            </a:r>
          </a:p>
          <a:p>
            <a:pPr>
              <a:spcBef>
                <a:spcPts val="0"/>
              </a:spcBef>
            </a:pPr>
            <a:r>
              <a:rPr lang="nb-NO" sz="1200" dirty="0"/>
              <a:t>Konsekvensene av de ulike alternative forslagene, 1A,1B,2A,2B er omtrent de samme</a:t>
            </a:r>
          </a:p>
          <a:p>
            <a:pPr>
              <a:spcBef>
                <a:spcPts val="0"/>
              </a:spcBef>
            </a:pPr>
            <a:r>
              <a:rPr lang="nb-NO" sz="1200" dirty="0"/>
              <a:t>Det nytter ikke med flere alternativer når alle har et for stort omfang i forhold til tomtens størrelse</a:t>
            </a:r>
          </a:p>
          <a:p>
            <a:pPr>
              <a:spcBef>
                <a:spcPts val="0"/>
              </a:spcBef>
            </a:pPr>
            <a:endParaRPr lang="nb-NO" sz="1200" dirty="0"/>
          </a:p>
          <a:p>
            <a:pPr marL="0" indent="0">
              <a:spcBef>
                <a:spcPts val="0"/>
              </a:spcBef>
              <a:buNone/>
            </a:pPr>
            <a:r>
              <a:rPr lang="nb-NO" sz="1200" b="1" dirty="0"/>
              <a:t>KONSEKVENSER AV DEN FORESLÅTTE UTBYGGINGEN</a:t>
            </a:r>
          </a:p>
          <a:p>
            <a:pPr>
              <a:spcBef>
                <a:spcPts val="0"/>
              </a:spcBef>
            </a:pPr>
            <a:r>
              <a:rPr lang="nb-NO" sz="1200" dirty="0"/>
              <a:t>Grønt</a:t>
            </a:r>
          </a:p>
          <a:p>
            <a:pPr>
              <a:spcBef>
                <a:spcPts val="0"/>
              </a:spcBef>
            </a:pPr>
            <a:r>
              <a:rPr lang="nb-NO" sz="1200" dirty="0"/>
              <a:t>Åssiden</a:t>
            </a:r>
          </a:p>
          <a:p>
            <a:pPr>
              <a:spcBef>
                <a:spcPts val="0"/>
              </a:spcBef>
            </a:pPr>
            <a:r>
              <a:rPr lang="nb-NO" sz="1200" dirty="0"/>
              <a:t>Støy</a:t>
            </a:r>
          </a:p>
          <a:p>
            <a:pPr>
              <a:spcBef>
                <a:spcPts val="0"/>
              </a:spcBef>
            </a:pPr>
            <a:r>
              <a:rPr lang="nb-NO" sz="1200" dirty="0"/>
              <a:t>Trafikk</a:t>
            </a:r>
          </a:p>
          <a:p>
            <a:pPr>
              <a:spcBef>
                <a:spcPts val="0"/>
              </a:spcBef>
            </a:pPr>
            <a:r>
              <a:rPr lang="nb-NO" sz="1200" dirty="0"/>
              <a:t>Vern</a:t>
            </a:r>
            <a:br>
              <a:rPr lang="nb-NO" sz="1200" dirty="0"/>
            </a:br>
            <a:endParaRPr lang="nb-NO" sz="1200" b="1" dirty="0"/>
          </a:p>
          <a:p>
            <a:pPr marL="0" indent="0">
              <a:spcBef>
                <a:spcPts val="0"/>
              </a:spcBef>
              <a:buNone/>
            </a:pPr>
            <a:r>
              <a:rPr lang="nb-NO" sz="1200" b="1" dirty="0"/>
              <a:t>SAKSBEHANDLING</a:t>
            </a:r>
          </a:p>
          <a:p>
            <a:pPr>
              <a:spcBef>
                <a:spcPts val="0"/>
              </a:spcBef>
            </a:pPr>
            <a:r>
              <a:rPr lang="nb-NO" sz="1200" dirty="0"/>
              <a:t>Hovedgrepet</a:t>
            </a:r>
          </a:p>
          <a:p>
            <a:pPr>
              <a:spcBef>
                <a:spcPts val="0"/>
              </a:spcBef>
            </a:pPr>
            <a:r>
              <a:rPr lang="nb-NO" sz="1200" dirty="0"/>
              <a:t>Byggeperiode</a:t>
            </a:r>
          </a:p>
          <a:p>
            <a:pPr>
              <a:spcBef>
                <a:spcPts val="0"/>
              </a:spcBef>
            </a:pPr>
            <a:r>
              <a:rPr lang="nb-NO" sz="1200" dirty="0"/>
              <a:t>HSØ som utbygger</a:t>
            </a:r>
          </a:p>
          <a:p>
            <a:pPr>
              <a:spcBef>
                <a:spcPts val="0"/>
              </a:spcBef>
            </a:pPr>
            <a:r>
              <a:rPr lang="nb-NO" sz="1200" dirty="0"/>
              <a:t>Konsekvensutredning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1467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i="1" dirty="0">
              <a:solidFill>
                <a:srgbClr val="0070C0"/>
              </a:solidFill>
            </a:endParaRPr>
          </a:p>
          <a:p>
            <a:r>
              <a:rPr lang="nb-NO" i="1" dirty="0">
                <a:solidFill>
                  <a:srgbClr val="0070C0"/>
                </a:solidFill>
              </a:rPr>
              <a:t>«En </a:t>
            </a:r>
            <a:r>
              <a:rPr lang="nb-NO" b="1" i="1" dirty="0">
                <a:solidFill>
                  <a:srgbClr val="008F00"/>
                </a:solidFill>
              </a:rPr>
              <a:t>grønnere</a:t>
            </a:r>
            <a:r>
              <a:rPr lang="nb-NO" i="1" dirty="0">
                <a:solidFill>
                  <a:srgbClr val="0070C0"/>
                </a:solidFill>
              </a:rPr>
              <a:t>, </a:t>
            </a:r>
            <a:r>
              <a:rPr lang="nb-NO" b="1" i="1" dirty="0">
                <a:solidFill>
                  <a:srgbClr val="FF0000"/>
                </a:solidFill>
              </a:rPr>
              <a:t>varmere</a:t>
            </a:r>
            <a:r>
              <a:rPr lang="nb-NO" i="1" dirty="0">
                <a:solidFill>
                  <a:srgbClr val="0070C0"/>
                </a:solidFill>
              </a:rPr>
              <a:t> og mer skapende by med plass til alle»</a:t>
            </a:r>
          </a:p>
          <a:p>
            <a:endParaRPr lang="nb-NO" i="1" dirty="0">
              <a:solidFill>
                <a:srgbClr val="0070C0"/>
              </a:solidFill>
            </a:endParaRPr>
          </a:p>
          <a:p>
            <a:r>
              <a:rPr lang="nb-NO" i="1" dirty="0">
                <a:solidFill>
                  <a:srgbClr val="0070C0"/>
                </a:solidFill>
              </a:rPr>
              <a:t>«Det skal være </a:t>
            </a:r>
            <a:r>
              <a:rPr lang="nb-NO" b="1" i="1" dirty="0">
                <a:solidFill>
                  <a:srgbClr val="00B050"/>
                </a:solidFill>
              </a:rPr>
              <a:t>grønne møteplasser </a:t>
            </a:r>
            <a:r>
              <a:rPr lang="nb-NO" i="1" dirty="0">
                <a:solidFill>
                  <a:srgbClr val="0070C0"/>
                </a:solidFill>
              </a:rPr>
              <a:t>og lunger i hele byen. Møteplassene er steder for forskjellige typer opplevelser og aktiviteter, som har et felles fokus </a:t>
            </a:r>
            <a:r>
              <a:rPr lang="nb-NO" i="1" dirty="0" err="1">
                <a:solidFill>
                  <a:srgbClr val="0070C0"/>
                </a:solidFill>
              </a:rPr>
              <a:t>pa</a:t>
            </a:r>
            <a:r>
              <a:rPr lang="nb-NO" i="1" dirty="0">
                <a:solidFill>
                  <a:srgbClr val="0070C0"/>
                </a:solidFill>
              </a:rPr>
              <a:t>̊ grønne verdier og bærekraft. De grønne møteplassene er tilgjengelige og trygge for alle. </a:t>
            </a:r>
          </a:p>
          <a:p>
            <a:endParaRPr lang="nb-NO" i="1" dirty="0">
              <a:solidFill>
                <a:srgbClr val="0070C0"/>
              </a:solidFill>
            </a:endParaRPr>
          </a:p>
          <a:p>
            <a:r>
              <a:rPr lang="nb-NO" i="1" dirty="0">
                <a:solidFill>
                  <a:srgbClr val="0070C0"/>
                </a:solidFill>
              </a:rPr>
              <a:t>Møteplassene er gratis sted- er innbyggerne kan komme til for rekreasjon, med </a:t>
            </a:r>
            <a:r>
              <a:rPr lang="nb-NO" b="1" i="1" dirty="0">
                <a:solidFill>
                  <a:srgbClr val="FF0000"/>
                </a:solidFill>
              </a:rPr>
              <a:t>god luft og lite støy</a:t>
            </a:r>
            <a:r>
              <a:rPr lang="nb-NO" i="1" dirty="0">
                <a:solidFill>
                  <a:srgbClr val="0070C0"/>
                </a:solidFill>
              </a:rPr>
              <a:t>. De bidrar til godt byliv og er attraktive for innbyggere, besøkende og næringslivet.</a:t>
            </a:r>
          </a:p>
          <a:p>
            <a:endParaRPr lang="nb-NO" b="1" i="1" dirty="0">
              <a:solidFill>
                <a:srgbClr val="0070C0"/>
              </a:solidFill>
            </a:endParaRPr>
          </a:p>
          <a:p>
            <a:r>
              <a:rPr lang="nb-NO" b="1" i="1" dirty="0">
                <a:solidFill>
                  <a:srgbClr val="00B050"/>
                </a:solidFill>
              </a:rPr>
              <a:t>De grønne møteplassene lages </a:t>
            </a:r>
            <a:r>
              <a:rPr lang="nb-NO" b="1" i="1" dirty="0" err="1">
                <a:solidFill>
                  <a:srgbClr val="00B050"/>
                </a:solidFill>
              </a:rPr>
              <a:t>pa</a:t>
            </a:r>
            <a:r>
              <a:rPr lang="nb-NO" b="1" i="1" dirty="0">
                <a:solidFill>
                  <a:srgbClr val="00B050"/>
                </a:solidFill>
              </a:rPr>
              <a:t>̊ innbyggernes premisser og tilpasses nabolagsverdiene </a:t>
            </a:r>
            <a:r>
              <a:rPr lang="nb-NO" b="1" i="1" dirty="0" err="1">
                <a:solidFill>
                  <a:srgbClr val="00B050"/>
                </a:solidFill>
              </a:rPr>
              <a:t>pa</a:t>
            </a:r>
            <a:r>
              <a:rPr lang="nb-NO" b="1" i="1" dirty="0">
                <a:solidFill>
                  <a:srgbClr val="00B050"/>
                </a:solidFill>
              </a:rPr>
              <a:t>̊ stedet.</a:t>
            </a:r>
          </a:p>
          <a:p>
            <a:endParaRPr lang="nb-NO" b="1" i="1" dirty="0">
              <a:solidFill>
                <a:srgbClr val="00B050"/>
              </a:solidFill>
            </a:endParaRPr>
          </a:p>
          <a:p>
            <a:r>
              <a:rPr lang="nb-NO" i="1" dirty="0">
                <a:solidFill>
                  <a:srgbClr val="0070C0"/>
                </a:solidFill>
              </a:rPr>
              <a:t>Oslos særegne landskapstrekk, med beliggenheten innerst i fjorden, og amfiet og de </a:t>
            </a:r>
            <a:r>
              <a:rPr lang="nb-NO" b="1" i="1" dirty="0">
                <a:solidFill>
                  <a:srgbClr val="00B050"/>
                </a:solidFill>
              </a:rPr>
              <a:t>grønne </a:t>
            </a:r>
            <a:r>
              <a:rPr lang="nb-NO" b="1" i="1" dirty="0" err="1">
                <a:solidFill>
                  <a:srgbClr val="00B050"/>
                </a:solidFill>
              </a:rPr>
              <a:t>åsene</a:t>
            </a:r>
            <a:r>
              <a:rPr lang="nb-NO" b="1" i="1" dirty="0">
                <a:solidFill>
                  <a:srgbClr val="00B050"/>
                </a:solidFill>
              </a:rPr>
              <a:t> </a:t>
            </a:r>
            <a:r>
              <a:rPr lang="nb-NO" i="1" dirty="0">
                <a:solidFill>
                  <a:srgbClr val="0070C0"/>
                </a:solidFill>
              </a:rPr>
              <a:t>som omgir byen, gir </a:t>
            </a:r>
            <a:r>
              <a:rPr lang="nb-NO" b="1" i="1" dirty="0">
                <a:solidFill>
                  <a:srgbClr val="00B050"/>
                </a:solidFill>
              </a:rPr>
              <a:t>faste rammer for byens videre utvikling.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9470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210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i="1" dirty="0">
                <a:solidFill>
                  <a:srgbClr val="0070C0"/>
                </a:solidFill>
              </a:rPr>
              <a:t>Oslos særegne landskapstrekk, med beliggenheten innerst i fjorden, og amfiet og de </a:t>
            </a:r>
            <a:r>
              <a:rPr lang="nb-NO" b="1" i="1" dirty="0">
                <a:solidFill>
                  <a:srgbClr val="00B050"/>
                </a:solidFill>
              </a:rPr>
              <a:t>grønne </a:t>
            </a:r>
            <a:r>
              <a:rPr lang="nb-NO" b="1" i="1" dirty="0" err="1">
                <a:solidFill>
                  <a:srgbClr val="00B050"/>
                </a:solidFill>
              </a:rPr>
              <a:t>åsene</a:t>
            </a:r>
            <a:r>
              <a:rPr lang="nb-NO" b="1" i="1" dirty="0">
                <a:solidFill>
                  <a:srgbClr val="00B050"/>
                </a:solidFill>
              </a:rPr>
              <a:t> </a:t>
            </a:r>
            <a:r>
              <a:rPr lang="nb-NO" i="1" dirty="0">
                <a:solidFill>
                  <a:srgbClr val="0070C0"/>
                </a:solidFill>
              </a:rPr>
              <a:t>som omgir byen, gir </a:t>
            </a:r>
            <a:r>
              <a:rPr lang="nb-NO" b="1" i="1" dirty="0">
                <a:solidFill>
                  <a:srgbClr val="00B050"/>
                </a:solidFill>
              </a:rPr>
              <a:t>faste rammer for byens videre utvikling.</a:t>
            </a:r>
          </a:p>
          <a:p>
            <a:pPr marL="29210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sz="1200" dirty="0">
              <a:solidFill>
                <a:schemeClr val="accent1"/>
              </a:solidFill>
            </a:endParaRPr>
          </a:p>
          <a:p>
            <a:pPr marL="29210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accent1"/>
                </a:solidFill>
              </a:rPr>
              <a:t>Klarer Oslo Kommune å skjerme </a:t>
            </a:r>
            <a:r>
              <a:rPr lang="nb-NO" sz="1200" b="1" dirty="0">
                <a:solidFill>
                  <a:schemeClr val="accent1"/>
                </a:solidFill>
              </a:rPr>
              <a:t>grønne lunger, turveier og grønne åssider</a:t>
            </a:r>
            <a:r>
              <a:rPr lang="nb-NO" sz="1200" dirty="0">
                <a:solidFill>
                  <a:schemeClr val="accent1"/>
                </a:solidFill>
              </a:rPr>
              <a:t>?</a:t>
            </a:r>
          </a:p>
          <a:p>
            <a:pPr marL="29210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accent1"/>
                </a:solidFill>
              </a:rPr>
              <a:t>Hva med </a:t>
            </a:r>
            <a:r>
              <a:rPr lang="nb-NO" sz="1200" b="1" dirty="0">
                <a:solidFill>
                  <a:schemeClr val="accent1"/>
                </a:solidFill>
              </a:rPr>
              <a:t>støynivået</a:t>
            </a:r>
            <a:r>
              <a:rPr lang="nb-NO" sz="1200" dirty="0">
                <a:solidFill>
                  <a:schemeClr val="accent1"/>
                </a:solidFill>
              </a:rPr>
              <a:t> når all helikoptertrafikk samles på Gaustad?</a:t>
            </a:r>
          </a:p>
          <a:p>
            <a:pPr marL="29210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accent1"/>
                </a:solidFill>
              </a:rPr>
              <a:t>Hva med Oslos </a:t>
            </a:r>
            <a:r>
              <a:rPr lang="nb-NO" sz="1200" b="1" dirty="0">
                <a:solidFill>
                  <a:schemeClr val="accent1"/>
                </a:solidFill>
              </a:rPr>
              <a:t>grønne åsside</a:t>
            </a:r>
            <a:r>
              <a:rPr lang="nb-NO" sz="1200" dirty="0">
                <a:solidFill>
                  <a:schemeClr val="accent1"/>
                </a:solidFill>
              </a:rPr>
              <a:t>, den som byens politikere har beskyttet i mange år - vil den bestå?</a:t>
            </a:r>
          </a:p>
          <a:p>
            <a:pPr marL="29210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accent1"/>
                </a:solidFill>
              </a:rPr>
              <a:t>Har Gaustad har tilstrekkelig antall og </a:t>
            </a:r>
            <a:r>
              <a:rPr lang="nb-NO" sz="1200" b="1" dirty="0">
                <a:solidFill>
                  <a:schemeClr val="accent1"/>
                </a:solidFill>
              </a:rPr>
              <a:t>trygge atkomster </a:t>
            </a:r>
            <a:r>
              <a:rPr lang="nb-NO" sz="1200" dirty="0">
                <a:solidFill>
                  <a:schemeClr val="accent1"/>
                </a:solidFill>
              </a:rPr>
              <a:t>for akuttfunksjoner og tåler området mer </a:t>
            </a:r>
            <a:r>
              <a:rPr lang="nb-NO" sz="1200" b="1" dirty="0">
                <a:solidFill>
                  <a:schemeClr val="accent1"/>
                </a:solidFill>
              </a:rPr>
              <a:t>trafikk</a:t>
            </a:r>
            <a:r>
              <a:rPr lang="nb-NO" sz="1200" dirty="0">
                <a:solidFill>
                  <a:schemeClr val="accent1"/>
                </a:solidFill>
              </a:rPr>
              <a:t>?</a:t>
            </a:r>
          </a:p>
          <a:p>
            <a:pPr marL="29210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accent1"/>
                </a:solidFill>
              </a:rPr>
              <a:t>Er det mulig å bygge ut Gaustad uten </a:t>
            </a:r>
            <a:r>
              <a:rPr lang="nb-NO" sz="1200" b="1" dirty="0">
                <a:solidFill>
                  <a:schemeClr val="accent1"/>
                </a:solidFill>
              </a:rPr>
              <a:t>uholdbare konsekvenser for  nærområdene </a:t>
            </a:r>
            <a:r>
              <a:rPr lang="nb-NO" sz="1200" dirty="0">
                <a:solidFill>
                  <a:schemeClr val="accent1"/>
                </a:solidFill>
              </a:rPr>
              <a:t>i anleggsperioden?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3513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400" b="1" dirty="0"/>
              <a:t>Alt av anleggstrafikk, ambulanser og helkoptere samles ved dagens grønt- og boligområder, som blir utrivelige og ubrukelige</a:t>
            </a:r>
          </a:p>
          <a:p>
            <a:endParaRPr lang="nb-NO" sz="1400" b="1" dirty="0"/>
          </a:p>
          <a:p>
            <a:r>
              <a:rPr lang="nb-NO" sz="1400" b="1" dirty="0"/>
              <a:t>ANLEGG		Avstand Sognsvannsbekken</a:t>
            </a:r>
          </a:p>
          <a:p>
            <a:endParaRPr lang="nb-NO" sz="1400" b="1" dirty="0"/>
          </a:p>
          <a:p>
            <a:endParaRPr lang="nb-NO" sz="1400" b="1" dirty="0"/>
          </a:p>
          <a:p>
            <a:endParaRPr lang="nb-NO" sz="1400" b="1" dirty="0"/>
          </a:p>
          <a:p>
            <a:r>
              <a:rPr lang="nb-NO" sz="1400" b="1" dirty="0" err="1"/>
              <a:t>Helipads</a:t>
            </a:r>
            <a:endParaRPr lang="nb-NO" sz="1400" b="1" dirty="0"/>
          </a:p>
          <a:p>
            <a:pPr marL="273050" lvl="1" indent="-92075">
              <a:buFont typeface="Arial" panose="020B0604020202020204" pitchFamily="34" charset="0"/>
              <a:buChar char="•"/>
              <a:tabLst>
                <a:tab pos="2038350" algn="l"/>
                <a:tab pos="2439988" algn="l"/>
              </a:tabLst>
            </a:pPr>
            <a:r>
              <a:rPr lang="nb-NO" sz="1400" dirty="0"/>
              <a:t>Dagens 		225 meter	</a:t>
            </a:r>
          </a:p>
          <a:p>
            <a:pPr marL="273050" lvl="1" indent="-92075">
              <a:buFont typeface="Arial" panose="020B0604020202020204" pitchFamily="34" charset="0"/>
              <a:buChar char="•"/>
              <a:tabLst>
                <a:tab pos="2038350" algn="l"/>
                <a:tab pos="2439988" algn="l"/>
              </a:tabLst>
            </a:pPr>
            <a:r>
              <a:rPr lang="nb-NO" sz="1400" dirty="0"/>
              <a:t>Midlertidig (10 år)		  25 meter</a:t>
            </a:r>
            <a:br>
              <a:rPr lang="nb-NO" sz="1400" dirty="0"/>
            </a:br>
            <a:r>
              <a:rPr lang="nb-NO" sz="1400" dirty="0"/>
              <a:t>(denne holdes utenfor </a:t>
            </a:r>
            <a:br>
              <a:rPr lang="nb-NO" sz="1400" dirty="0"/>
            </a:br>
            <a:r>
              <a:rPr lang="nb-NO" sz="1400" dirty="0"/>
              <a:t>reguleringssaken)</a:t>
            </a:r>
            <a:br>
              <a:rPr lang="nb-NO" sz="1400" dirty="0"/>
            </a:br>
            <a:endParaRPr lang="nb-NO" sz="1400" dirty="0"/>
          </a:p>
          <a:p>
            <a:pPr marL="273050" lvl="1" indent="-92075">
              <a:buFont typeface="Arial" panose="020B0604020202020204" pitchFamily="34" charset="0"/>
              <a:buChar char="•"/>
              <a:tabLst>
                <a:tab pos="2038350" algn="l"/>
                <a:tab pos="2439988" algn="l"/>
              </a:tabLst>
            </a:pPr>
            <a:r>
              <a:rPr lang="nb-NO" sz="1400" dirty="0"/>
              <a:t>Ny		  70 meter</a:t>
            </a:r>
          </a:p>
          <a:p>
            <a:pPr marL="273050" lvl="1" indent="-92075">
              <a:buFont typeface="Arial" panose="020B0604020202020204" pitchFamily="34" charset="0"/>
              <a:buChar char="•"/>
              <a:tabLst>
                <a:tab pos="2038350" algn="l"/>
                <a:tab pos="2439988" algn="l"/>
              </a:tabLst>
            </a:pPr>
            <a:r>
              <a:rPr lang="nb-NO" sz="1400" dirty="0"/>
              <a:t>Ny		100 meter	</a:t>
            </a:r>
          </a:p>
          <a:p>
            <a:pPr marL="273050" lvl="1" indent="-92075">
              <a:buFont typeface="Arial" panose="020B0604020202020204" pitchFamily="34" charset="0"/>
              <a:buChar char="•"/>
              <a:tabLst>
                <a:tab pos="2038350" algn="l"/>
                <a:tab pos="2439988" algn="l"/>
              </a:tabLst>
            </a:pPr>
            <a:r>
              <a:rPr lang="nb-NO" sz="1400" dirty="0"/>
              <a:t>Sar Queen Sikkerhetssone	250 meter</a:t>
            </a:r>
          </a:p>
          <a:p>
            <a:pPr marL="273050" lvl="1" indent="-92075">
              <a:tabLst>
                <a:tab pos="2038350" algn="l"/>
                <a:tab pos="2439988" algn="l"/>
              </a:tabLst>
            </a:pPr>
            <a:endParaRPr lang="nb-NO" sz="1400" dirty="0"/>
          </a:p>
          <a:p>
            <a:pPr marL="273050" indent="-92075">
              <a:tabLst>
                <a:tab pos="2038350" algn="l"/>
                <a:tab pos="2439988" algn="l"/>
              </a:tabLst>
            </a:pPr>
            <a:r>
              <a:rPr lang="nb-NO" sz="1400" b="1" dirty="0"/>
              <a:t>Veier</a:t>
            </a:r>
          </a:p>
          <a:p>
            <a:pPr marL="273050" lvl="1" indent="-92075">
              <a:buFont typeface="Arial" panose="020B0604020202020204" pitchFamily="34" charset="0"/>
              <a:buChar char="•"/>
              <a:tabLst>
                <a:tab pos="2038350" algn="l"/>
                <a:tab pos="2439988" algn="l"/>
              </a:tabLst>
            </a:pPr>
            <a:r>
              <a:rPr lang="nb-NO" sz="1400" dirty="0"/>
              <a:t>Anleggsvei (10 år)</a:t>
            </a:r>
            <a:br>
              <a:rPr lang="nb-NO" sz="1400" dirty="0"/>
            </a:br>
            <a:r>
              <a:rPr lang="nb-NO" sz="1400" dirty="0"/>
              <a:t>(1 lastebil pr. minutt)		Krysser bekken</a:t>
            </a:r>
          </a:p>
          <a:p>
            <a:pPr marL="273050" lvl="1" indent="-92075">
              <a:buFont typeface="Arial" panose="020B0604020202020204" pitchFamily="34" charset="0"/>
              <a:buChar char="•"/>
              <a:tabLst>
                <a:tab pos="2038350" algn="l"/>
                <a:tab pos="2439988" algn="l"/>
              </a:tabLst>
            </a:pPr>
            <a:r>
              <a:rPr lang="nb-NO" sz="1400" dirty="0"/>
              <a:t>Innkjørsel akuttmottak		70 meter, krysser gangvei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7176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/>
              <a:t>Helikoptertrafikken øker med &gt;100% - de som bor i nærheten (1 200 personer) vil oppleve dette som å bo på en flyplass – Forsker ved FHI er svært skeptisk til konsekvensutredning og mener dette vil gi negative helseeffekter</a:t>
            </a:r>
          </a:p>
          <a:p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Ullevål i dag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Antall landinger/avganger pr år: 1500</a:t>
            </a:r>
          </a:p>
          <a:p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Rikshospitalet i dag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Antall landinger/avganger pr år: 1500</a:t>
            </a:r>
          </a:p>
          <a:p>
            <a:endParaRPr lang="nb-NO" dirty="0"/>
          </a:p>
          <a:p>
            <a:r>
              <a:rPr lang="nb-NO" dirty="0"/>
              <a:t>NYTT </a:t>
            </a:r>
            <a:r>
              <a:rPr lang="nb-NO" dirty="0" err="1"/>
              <a:t>Rikshhospital</a:t>
            </a: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Antall landinger/avganger pr år: 3 500 inkl. 1-2 pr natt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4994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1115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dirty="0"/>
              <a:t>Anleggs- og helikoptertrafikk vil ødelegge en av markas viktigste inngangsporter og et grøntområde med lekeplass blir ubrukelig.  Luftrykket fra de nye redningshelikoptrene er så stort at det ikke bare blir ubehagelig å oppholde seg i dette området – det blir også farlig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1761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er ikke tilstrekkelig med atkomst via Ring 3 (kø) Derfor vil det bli press på åpning av </a:t>
            </a:r>
            <a:r>
              <a:rPr lang="nb-NO" b="1" dirty="0"/>
              <a:t>ytterligere atkomster </a:t>
            </a:r>
            <a:r>
              <a:rPr lang="nb-NO" dirty="0"/>
              <a:t>– som går gjennom boligområder og krysser skoleveier</a:t>
            </a:r>
          </a:p>
          <a:p>
            <a:r>
              <a:rPr lang="nb-NO" b="1" dirty="0"/>
              <a:t>Allerede i dag er det trafikkork i morgenrushet fra Ring 3 mot Gaustad. Dette vil ytterligere forverres når anleggstrafikk tilkommer</a:t>
            </a:r>
          </a:p>
          <a:p>
            <a:endParaRPr lang="nb-NO" b="1" dirty="0"/>
          </a:p>
          <a:p>
            <a:endParaRPr lang="nb-NO" b="1" dirty="0"/>
          </a:p>
          <a:p>
            <a:r>
              <a:rPr lang="nb-NO" dirty="0"/>
              <a:t>Trafikkpresset i anleggsperioden (10 år), vil være så stort at det er overveiende sannsynlig at atkomst fra nordsiden vil åpnes.</a:t>
            </a:r>
          </a:p>
          <a:p>
            <a:endParaRPr lang="nb-NO" dirty="0"/>
          </a:p>
          <a:p>
            <a:r>
              <a:rPr lang="nb-NO" dirty="0"/>
              <a:t>Konsekvensene av en slik åpning (økt trafikk i Nordbergveien, Sognsveien og Gaustadveien) er ikke utredet.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749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000" b="1" dirty="0">
                <a:solidFill>
                  <a:srgbClr val="0070C0"/>
                </a:solidFill>
              </a:rPr>
              <a:t>Bygningsmasse</a:t>
            </a:r>
          </a:p>
          <a:p>
            <a:pPr marL="488950" lvl="1" indent="-174625">
              <a:buFont typeface="Arial" panose="020B0604020202020204" pitchFamily="34" charset="0"/>
              <a:buChar char="•"/>
              <a:tabLst>
                <a:tab pos="2038350" algn="l"/>
              </a:tabLst>
            </a:pPr>
            <a:r>
              <a:rPr lang="nb-NO" sz="2000" dirty="0">
                <a:solidFill>
                  <a:srgbClr val="0070C0"/>
                </a:solidFill>
              </a:rPr>
              <a:t>Kloss opptil dagens verneverdige bygg planlegges det store blokker - 35% høyere enn dagens </a:t>
            </a:r>
          </a:p>
          <a:p>
            <a:pPr lvl="1">
              <a:tabLst>
                <a:tab pos="2038350" algn="l"/>
              </a:tabLst>
            </a:pPr>
            <a:endParaRPr lang="nb-NO" sz="2000" dirty="0">
              <a:solidFill>
                <a:srgbClr val="0070C0"/>
              </a:solidFill>
            </a:endParaRPr>
          </a:p>
          <a:p>
            <a:r>
              <a:rPr lang="nb-NO" sz="2000" b="1" dirty="0">
                <a:solidFill>
                  <a:srgbClr val="0070C0"/>
                </a:solidFill>
              </a:rPr>
              <a:t>Veier</a:t>
            </a:r>
          </a:p>
          <a:p>
            <a:pPr marL="488950" lvl="1" indent="-174625">
              <a:buFont typeface="Arial" panose="020B0604020202020204" pitchFamily="34" charset="0"/>
              <a:buChar char="•"/>
              <a:tabLst>
                <a:tab pos="2038350" algn="l"/>
              </a:tabLst>
            </a:pPr>
            <a:r>
              <a:rPr lang="nb-NO" sz="2000" dirty="0">
                <a:solidFill>
                  <a:srgbClr val="0070C0"/>
                </a:solidFill>
              </a:rPr>
              <a:t>Sognsvannsveien flyttes til helt inntil steingjerdet mot øst – ny 6-etasjers blokkbebyggelse følger på</a:t>
            </a:r>
          </a:p>
          <a:p>
            <a:pPr marL="593725" lvl="1" indent="-136525">
              <a:buFont typeface="Arial" panose="020B0604020202020204" pitchFamily="34" charset="0"/>
              <a:buChar char="•"/>
              <a:tabLst>
                <a:tab pos="2038350" algn="l"/>
              </a:tabLst>
            </a:pPr>
            <a:endParaRPr lang="nb-NO" sz="2000" dirty="0">
              <a:solidFill>
                <a:srgbClr val="0070C0"/>
              </a:solidFill>
            </a:endParaRPr>
          </a:p>
          <a:p>
            <a:pPr>
              <a:tabLst>
                <a:tab pos="2038350" algn="l"/>
              </a:tabLst>
            </a:pPr>
            <a:r>
              <a:rPr lang="nb-NO" sz="2000" b="1" dirty="0">
                <a:solidFill>
                  <a:srgbClr val="0070C0"/>
                </a:solidFill>
              </a:rPr>
              <a:t>Grøntområder</a:t>
            </a:r>
          </a:p>
          <a:p>
            <a:pPr marL="488950" lvl="1" indent="-174625">
              <a:buFont typeface="Arial" panose="020B0604020202020204" pitchFamily="34" charset="0"/>
              <a:buChar char="•"/>
              <a:tabLst>
                <a:tab pos="2038350" algn="l"/>
              </a:tabLst>
            </a:pPr>
            <a:r>
              <a:rPr lang="nb-NO" sz="2000" dirty="0">
                <a:solidFill>
                  <a:srgbClr val="0070C0"/>
                </a:solidFill>
              </a:rPr>
              <a:t>15-20 000m2 grønne områder ofres til fordel for ny bebyggelse	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31901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legges opp til en </a:t>
            </a:r>
            <a:r>
              <a:rPr lang="nb-NO" dirty="0" err="1"/>
              <a:t>fasevis</a:t>
            </a:r>
            <a:r>
              <a:rPr lang="nb-NO" dirty="0"/>
              <a:t> utbygging over en lang periode </a:t>
            </a:r>
          </a:p>
          <a:p>
            <a:r>
              <a:rPr lang="nb-NO" dirty="0"/>
              <a:t>Dette byr på 2 hovedutfordringer:</a:t>
            </a:r>
          </a:p>
          <a:p>
            <a:pPr lvl="1"/>
            <a:r>
              <a:rPr lang="nb-NO" b="1" dirty="0"/>
              <a:t>Byggeperioden</a:t>
            </a:r>
            <a:r>
              <a:rPr lang="nb-NO" dirty="0"/>
              <a:t> er så lang at den for mange – spesielt barn og eldre – ikke vil oppfattes som midlertidig</a:t>
            </a:r>
          </a:p>
          <a:p>
            <a:pPr lvl="1"/>
            <a:r>
              <a:rPr lang="nb-NO" dirty="0"/>
              <a:t>Tidlige faser med et mindre omfang enn i de senere faser kan gi et feil inntrykk av byggeprosjektets </a:t>
            </a:r>
            <a:r>
              <a:rPr lang="nb-NO" b="1" dirty="0"/>
              <a:t>virkelige</a:t>
            </a:r>
            <a:r>
              <a:rPr lang="nb-NO" dirty="0"/>
              <a:t> </a:t>
            </a:r>
            <a:r>
              <a:rPr lang="nb-NO" b="1" dirty="0"/>
              <a:t>omfang</a:t>
            </a:r>
            <a:r>
              <a:rPr lang="nb-NO" dirty="0"/>
              <a:t> – og omfanget kan raskt øke når det i utgangspunktet bygges for lava sykehuskapasitet på en liten tomt. Økt omfang øker skadevirkningene. </a:t>
            </a:r>
          </a:p>
          <a:p>
            <a:r>
              <a:rPr lang="nb-NO" dirty="0"/>
              <a:t>Våre vurderinger av konsekvensene denne utbyggingen har for nærområdene fokuserer derfor på det som foreslås bygget i </a:t>
            </a:r>
            <a:r>
              <a:rPr lang="nb-NO" b="1" dirty="0"/>
              <a:t>siste fase</a:t>
            </a:r>
            <a:r>
              <a:rPr lang="nb-NO" dirty="0"/>
              <a:t> – og vi </a:t>
            </a:r>
            <a:r>
              <a:rPr lang="nb-NO" b="1" dirty="0"/>
              <a:t>inkluderer tiltakene i byggeperioden 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9639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/>
              <a:t>HSØ evner ikke å lytte</a:t>
            </a:r>
            <a:r>
              <a:rPr lang="nb-NO" dirty="0"/>
              <a:t> til byens politikere og borgere - her skal det rives, bygges og selges, koste hva det koste vil. Aggressiviteten og måten forslagsstiller oppfører seg på i denne saken, ligner den vi kjenner fra store, private utbyggere:</a:t>
            </a:r>
          </a:p>
          <a:p>
            <a:pPr marL="582613" lvl="0" indent="-180975">
              <a:tabLst>
                <a:tab pos="220663" algn="l"/>
              </a:tabLst>
            </a:pPr>
            <a:r>
              <a:rPr lang="nb-NO" dirty="0"/>
              <a:t>Forsøk på å </a:t>
            </a:r>
            <a:r>
              <a:rPr lang="nb-NO" b="1" dirty="0"/>
              <a:t>skjule ulemper</a:t>
            </a:r>
            <a:r>
              <a:rPr lang="nb-NO" dirty="0"/>
              <a:t> (nedvurdering og utelatelse av negative konsekvenser)</a:t>
            </a:r>
          </a:p>
          <a:p>
            <a:pPr marL="582613" lvl="0" indent="-180975">
              <a:tabLst>
                <a:tab pos="220663" algn="l"/>
              </a:tabLst>
            </a:pPr>
            <a:r>
              <a:rPr lang="nb-NO" b="1" dirty="0"/>
              <a:t>Triksing med saksregistrering</a:t>
            </a:r>
            <a:r>
              <a:rPr lang="nb-NO" dirty="0"/>
              <a:t> for å forhindre helhetlig saksbehandling (eks. er midlertidig helikopterlandingsplass registrert som egen sak og slik er den ikke en del av konsekvensutredningen)</a:t>
            </a:r>
          </a:p>
          <a:p>
            <a:pPr marL="582613" lvl="0" indent="-180975">
              <a:tabLst>
                <a:tab pos="220663" algn="l"/>
              </a:tabLst>
            </a:pPr>
            <a:r>
              <a:rPr lang="nb-NO" dirty="0"/>
              <a:t>Iverksetting av </a:t>
            </a:r>
            <a:r>
              <a:rPr lang="nb-NO" b="1" dirty="0"/>
              <a:t>rokering/rivning </a:t>
            </a:r>
            <a:r>
              <a:rPr lang="nb-NO" dirty="0"/>
              <a:t>før saken er ferdigbehandlet</a:t>
            </a:r>
          </a:p>
          <a:p>
            <a:pPr marL="582613" lvl="0" indent="-180975">
              <a:tabLst>
                <a:tab pos="220663" algn="l"/>
              </a:tabLst>
            </a:pPr>
            <a:r>
              <a:rPr lang="nb-NO" b="1" dirty="0"/>
              <a:t>Mangelfull konsekvensutredning</a:t>
            </a:r>
            <a:r>
              <a:rPr lang="nb-NO" dirty="0"/>
              <a:t> (trafikale konsekvenser ved å åpne atkomster nord/sør vurderes ikke)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91627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Hverken PBE eller HSØ har oppfylt kravene til medvirkning i en av de mest omfattende reguleringssakene i Oslo dette tiåret</a:t>
            </a:r>
          </a:p>
          <a:p>
            <a:endParaRPr lang="nb-NO" sz="1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1200" dirty="0"/>
              <a:t>PBE har kun kjørt vanlige høringsrunder – ingen plansmier eller andre medvirkningstiltak</a:t>
            </a:r>
          </a:p>
          <a:p>
            <a:r>
              <a:rPr lang="nb-NO" sz="1200" dirty="0"/>
              <a:t>Forslagsstiller (HSØ) har ikke tatt hensyn til noen av de innspillene som er kommet</a:t>
            </a:r>
          </a:p>
          <a:p>
            <a:r>
              <a:rPr lang="nb-NO" sz="1200" dirty="0"/>
              <a:t>Motstanden i lokalmiljøet er stor, men det eneste forslagsstiller har gjort, er å arrangere et par «informasjonsmøter» på oppfordring fra naboer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E037F1-228D-514D-A75A-68A44E4B40EF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287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Konsekvensutredningen er utført av samme selskap som prosjekterer hele prosjektet og har økonomisk gevinst av fortsettelsen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E4D6D-3A67-BA4E-A60C-1B4F8676C05D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46207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000" b="1" dirty="0"/>
              <a:t>Konsekvensene ved å bygge på Gaustad er uakseptable</a:t>
            </a:r>
          </a:p>
          <a:p>
            <a:pPr lvl="1"/>
            <a:r>
              <a:rPr lang="nb-NO" sz="1800" dirty="0"/>
              <a:t>All </a:t>
            </a:r>
            <a:r>
              <a:rPr lang="nb-NO" sz="1800" b="1" dirty="0"/>
              <a:t>støy</a:t>
            </a:r>
            <a:r>
              <a:rPr lang="nb-NO" sz="1800" dirty="0"/>
              <a:t> fra helikopter- og ambulansetrafikk samles i et grønt/boligområde</a:t>
            </a:r>
          </a:p>
          <a:p>
            <a:pPr lvl="1"/>
            <a:r>
              <a:rPr lang="nb-NO" sz="1800" dirty="0"/>
              <a:t>Byens </a:t>
            </a:r>
            <a:r>
              <a:rPr lang="nb-NO" sz="1800" b="1" dirty="0"/>
              <a:t>grønne åsside</a:t>
            </a:r>
            <a:r>
              <a:rPr lang="nb-NO" sz="1800" dirty="0"/>
              <a:t> ødelegges av høye blokker med helipader på toppen</a:t>
            </a:r>
          </a:p>
          <a:p>
            <a:pPr lvl="1"/>
            <a:r>
              <a:rPr lang="nb-NO" sz="1800" dirty="0"/>
              <a:t>Bygging av sykehus med hovedatkomst via en ringvei tilsier åpning av andre, sårbare </a:t>
            </a:r>
            <a:r>
              <a:rPr lang="nb-NO" sz="1800" b="1" dirty="0"/>
              <a:t>atkomster</a:t>
            </a:r>
          </a:p>
          <a:p>
            <a:pPr lvl="1"/>
            <a:r>
              <a:rPr lang="nb-NO" sz="1800" dirty="0"/>
              <a:t>15 – 20 000m2 </a:t>
            </a:r>
            <a:r>
              <a:rPr lang="nb-NO" sz="1800" b="1" dirty="0"/>
              <a:t>grønne områder </a:t>
            </a:r>
            <a:r>
              <a:rPr lang="nb-NO" sz="1800" dirty="0"/>
              <a:t>ved Gaustad Sykehus bygges ned</a:t>
            </a:r>
          </a:p>
          <a:p>
            <a:pPr lvl="1"/>
            <a:r>
              <a:rPr lang="nb-NO" sz="1800" dirty="0"/>
              <a:t>En byggeperiode på </a:t>
            </a:r>
            <a:r>
              <a:rPr lang="nb-NO" sz="1800" b="1" dirty="0"/>
              <a:t>10 år </a:t>
            </a:r>
            <a:r>
              <a:rPr lang="nb-NO" sz="1800" dirty="0"/>
              <a:t>er ikke «midlertidig»</a:t>
            </a:r>
          </a:p>
          <a:p>
            <a:pPr lvl="1"/>
            <a:endParaRPr lang="nb-NO" sz="1600" dirty="0"/>
          </a:p>
          <a:p>
            <a:r>
              <a:rPr lang="nb-NO" sz="2000" b="1" dirty="0"/>
              <a:t>HSØ opptrer som en aggressiv utbygger </a:t>
            </a:r>
          </a:p>
          <a:p>
            <a:pPr lvl="1"/>
            <a:r>
              <a:rPr lang="nb-NO" sz="1800" dirty="0"/>
              <a:t>Ingen medvirkning</a:t>
            </a:r>
          </a:p>
          <a:p>
            <a:pPr lvl="1"/>
            <a:r>
              <a:rPr lang="nb-NO" sz="1800" dirty="0"/>
              <a:t>Mangelfull konsekvensutredning	</a:t>
            </a:r>
          </a:p>
          <a:p>
            <a:pPr lvl="2"/>
            <a:r>
              <a:rPr lang="nb-NO" sz="1600" dirty="0"/>
              <a:t>Ikke uavhengig</a:t>
            </a:r>
          </a:p>
          <a:p>
            <a:pPr lvl="2"/>
            <a:r>
              <a:rPr lang="nb-NO" sz="1600" dirty="0"/>
              <a:t>Ikke komplett</a:t>
            </a:r>
          </a:p>
          <a:p>
            <a:pPr lvl="1"/>
            <a:r>
              <a:rPr lang="nb-NO" sz="1800" dirty="0"/>
              <a:t>Opplyser ikke saken tilstrekkelig</a:t>
            </a:r>
          </a:p>
          <a:p>
            <a:pPr lvl="2"/>
            <a:r>
              <a:rPr lang="nb-NO" sz="1600" dirty="0"/>
              <a:t>Reelt omfang kamufleres gjennom oppdeling i faser</a:t>
            </a:r>
          </a:p>
          <a:p>
            <a:pPr lvl="2"/>
            <a:r>
              <a:rPr lang="nb-NO" sz="1600" dirty="0"/>
              <a:t>Selektive illustrasjoner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E037F1-228D-514D-A75A-68A44E4B40EF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3883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nb-NO" sz="1200" b="1" dirty="0">
                <a:latin typeface="Calibri" panose="020F0502020204030204" pitchFamily="34" charset="0"/>
                <a:ea typeface="Times New Roman" panose="02020603050405020304" pitchFamily="18" charset="0"/>
              </a:rPr>
              <a:t>Vi henstiller HSØ om å trekke dette forslaget</a:t>
            </a:r>
            <a:r>
              <a:rPr lang="nb-NO" sz="1200" dirty="0">
                <a:latin typeface="Calibri" panose="020F0502020204030204" pitchFamily="34" charset="0"/>
                <a:ea typeface="Times New Roman" panose="02020603050405020304" pitchFamily="18" charset="0"/>
              </a:rPr>
              <a:t> – hvis dette skulle vedtas på noen måte, vil det være i kraftig motstrid med gode lokaldemokratiske prosesser. </a:t>
            </a:r>
          </a:p>
          <a:p>
            <a:pPr>
              <a:spcAft>
                <a:spcPts val="600"/>
              </a:spcAft>
            </a:pPr>
            <a:r>
              <a:rPr lang="nb-NO" sz="1200" b="1" dirty="0">
                <a:latin typeface="Calibri" panose="020F0502020204030204" pitchFamily="34" charset="0"/>
                <a:ea typeface="Times New Roman" panose="02020603050405020304" pitchFamily="18" charset="0"/>
              </a:rPr>
              <a:t>Vi foreslår at nødvendig kapasitet bygges på Ullevål</a:t>
            </a:r>
            <a:r>
              <a:rPr lang="nb-NO" sz="1200" dirty="0">
                <a:latin typeface="Calibri" panose="020F0502020204030204" pitchFamily="34" charset="0"/>
                <a:ea typeface="Times New Roman" panose="02020603050405020304" pitchFamily="18" charset="0"/>
              </a:rPr>
              <a:t>, der er det god plass. Rikshospitalet og Gaustad består som i dag – tilpasset de lokale omgivelsene.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E037F1-228D-514D-A75A-68A44E4B40EF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7442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bnst.no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hlinkClick r:id="rId2"/>
            <a:extLst>
              <a:ext uri="{FF2B5EF4-FFF2-40B4-BE49-F238E27FC236}">
                <a16:creationId xmlns:a16="http://schemas.microsoft.com/office/drawing/2014/main" id="{84BA9525-02A7-8B48-9362-852B0A6DBAA6}"/>
              </a:ext>
            </a:extLst>
          </p:cNvPr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10314008" y="6185388"/>
            <a:ext cx="1844124" cy="630277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7B8918D8-3567-7847-A9DF-2BE8D70B01F9}"/>
              </a:ext>
            </a:extLst>
          </p:cNvPr>
          <p:cNvSpPr/>
          <p:nvPr userDrawn="1"/>
        </p:nvSpPr>
        <p:spPr>
          <a:xfrm>
            <a:off x="34706" y="6190735"/>
            <a:ext cx="10213817" cy="333054"/>
          </a:xfrm>
          <a:prstGeom prst="rect">
            <a:avLst/>
          </a:prstGeom>
          <a:gradFill>
            <a:gsLst>
              <a:gs pos="55000">
                <a:srgbClr val="72BF44"/>
              </a:gs>
              <a:gs pos="100000">
                <a:srgbClr val="00AEEF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9EDBE66-E4A9-714F-849A-1D338682062D}"/>
              </a:ext>
            </a:extLst>
          </p:cNvPr>
          <p:cNvSpPr/>
          <p:nvPr userDrawn="1"/>
        </p:nvSpPr>
        <p:spPr>
          <a:xfrm>
            <a:off x="34706" y="6664082"/>
            <a:ext cx="10213817" cy="148465"/>
          </a:xfrm>
          <a:prstGeom prst="rect">
            <a:avLst/>
          </a:prstGeom>
          <a:gradFill>
            <a:gsLst>
              <a:gs pos="55000">
                <a:srgbClr val="72BF44"/>
              </a:gs>
              <a:gs pos="100000">
                <a:srgbClr val="00AEEF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7BDA72E2-F480-F54A-8CB3-7933E052BEB8}"/>
              </a:ext>
            </a:extLst>
          </p:cNvPr>
          <p:cNvGrpSpPr/>
          <p:nvPr userDrawn="1"/>
        </p:nvGrpSpPr>
        <p:grpSpPr>
          <a:xfrm>
            <a:off x="34706" y="0"/>
            <a:ext cx="12157294" cy="6858000"/>
            <a:chOff x="34706" y="0"/>
            <a:chExt cx="12157294" cy="6858000"/>
          </a:xfrm>
        </p:grpSpPr>
        <p:pic>
          <p:nvPicPr>
            <p:cNvPr id="10" name="Bilde 9">
              <a:extLst>
                <a:ext uri="{FF2B5EF4-FFF2-40B4-BE49-F238E27FC236}">
                  <a16:creationId xmlns:a16="http://schemas.microsoft.com/office/drawing/2014/main" id="{EA99CD67-D30C-B547-BC5E-D7C5295A05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676569" y="0"/>
              <a:ext cx="6838861" cy="6858000"/>
            </a:xfrm>
            <a:prstGeom prst="rect">
              <a:avLst/>
            </a:prstGeom>
          </p:spPr>
        </p:pic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3929BDA5-A2CB-D448-8F16-D2BB9C2DE8D3}"/>
                </a:ext>
              </a:extLst>
            </p:cNvPr>
            <p:cNvSpPr/>
            <p:nvPr userDrawn="1"/>
          </p:nvSpPr>
          <p:spPr>
            <a:xfrm>
              <a:off x="34706" y="0"/>
              <a:ext cx="3010711" cy="6858000"/>
            </a:xfrm>
            <a:prstGeom prst="rect">
              <a:avLst/>
            </a:prstGeom>
            <a:solidFill>
              <a:srgbClr val="72B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Rektangel 10">
              <a:extLst>
                <a:ext uri="{FF2B5EF4-FFF2-40B4-BE49-F238E27FC236}">
                  <a16:creationId xmlns:a16="http://schemas.microsoft.com/office/drawing/2014/main" id="{16C838B9-76FF-304D-BCC8-772BA427D2BB}"/>
                </a:ext>
              </a:extLst>
            </p:cNvPr>
            <p:cNvSpPr/>
            <p:nvPr userDrawn="1"/>
          </p:nvSpPr>
          <p:spPr>
            <a:xfrm>
              <a:off x="9181289" y="0"/>
              <a:ext cx="3010711" cy="6858000"/>
            </a:xfrm>
            <a:prstGeom prst="rect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851554E6-8D0D-D246-BCF4-294848096D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847" y="176967"/>
            <a:ext cx="4063139" cy="1171386"/>
          </a:xfrm>
          <a:noFill/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Eurostile" panose="020B0504020202050204" pitchFamily="34" charset="77"/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ADED648-B6BA-2542-8852-F84E7F82B3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38088" y="5943600"/>
            <a:ext cx="3719064" cy="72048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Eurostile" panose="020B050402020205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4132211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BE2481-EE6D-EB4E-A3E0-39E45D824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4" y="64395"/>
            <a:ext cx="12061065" cy="532800"/>
          </a:xfrm>
        </p:spPr>
        <p:txBody>
          <a:bodyPr lIns="36000" tIns="36000" rIns="36000" bIns="36000" anchor="t" anchorCtr="0">
            <a:noAutofit/>
          </a:bodyPr>
          <a:lstStyle>
            <a:lvl1pPr>
              <a:defRPr sz="2800">
                <a:solidFill>
                  <a:srgbClr val="0070C0"/>
                </a:solidFill>
                <a:latin typeface="Eurostile" panose="020B0504020202050204" pitchFamily="34" charset="77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BFD61C-5293-3340-9181-12ECBFB96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031" y="969179"/>
            <a:ext cx="10515600" cy="4351338"/>
          </a:xfrm>
        </p:spPr>
        <p:txBody>
          <a:bodyPr lIns="36000" rIns="36000">
            <a:noAutofit/>
          </a:bodyPr>
          <a:lstStyle>
            <a:lvl1pPr>
              <a:defRPr sz="2400">
                <a:solidFill>
                  <a:srgbClr val="0070C0"/>
                </a:solidFill>
                <a:latin typeface="Eurostile" panose="020B0504020202050204" pitchFamily="34" charset="77"/>
              </a:defRPr>
            </a:lvl1pPr>
            <a:lvl2pPr>
              <a:defRPr sz="2000">
                <a:solidFill>
                  <a:srgbClr val="0070C0"/>
                </a:solidFill>
                <a:latin typeface="Eurostile" panose="020B0504020202050204" pitchFamily="34" charset="77"/>
              </a:defRPr>
            </a:lvl2pPr>
            <a:lvl3pPr>
              <a:defRPr sz="1800">
                <a:solidFill>
                  <a:srgbClr val="0070C0"/>
                </a:solidFill>
                <a:latin typeface="Eurostile" panose="020B0504020202050204" pitchFamily="34" charset="77"/>
              </a:defRPr>
            </a:lvl3pPr>
            <a:lvl4pPr>
              <a:defRPr sz="1600">
                <a:solidFill>
                  <a:srgbClr val="0070C0"/>
                </a:solidFill>
                <a:latin typeface="Eurostile" panose="020B0504020202050204" pitchFamily="34" charset="77"/>
              </a:defRPr>
            </a:lvl4pPr>
            <a:lvl5pPr>
              <a:defRPr sz="1600">
                <a:solidFill>
                  <a:srgbClr val="0070C0"/>
                </a:solidFill>
                <a:latin typeface="Eurostile" panose="020B0504020202050204" pitchFamily="34" charset="77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05147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C36BD7-15E4-FB49-A6F3-0C2DB2CF3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4D37D3-D919-F641-B1D8-ABB8CD1F5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9504763-136B-3846-A3B0-307AEB6426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4636AA9-76E6-004F-94C2-2FBD8F277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80E8C7-2E73-1A4B-8C6D-623FEE4DD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7182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D2A237-74C9-0A47-8B45-27A758C16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29BB1E-62C0-C14F-A481-B30AC6A834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8FACA78-556C-6541-B05E-F8D937662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729EA7D-3F52-CF48-905C-F9D5EE14D6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F1B9963-5C75-FA46-A69D-BF23E038D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1B42BC2-B4A6-3C4D-AE48-ACE64FB64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1304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ED8AD3-F45A-3842-9397-3DF7004B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26AD19B-5CFB-9941-B328-0CE727023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C3C20DE-BE06-0C48-8B38-C7EE3F226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312E3BE-CB75-BF49-8D79-D6F179D391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EC7264E-937D-384F-A796-BCDDA70B38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8FA264C-FDFB-4646-AA79-7564285D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9DA9C6A-A43F-124C-B503-CFFDF0C4D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B55D17B-6E5A-044A-A203-9ED663BF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49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E89D0A-B79F-594D-B504-00E70AD0A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44FD60F-603B-A24D-907C-26614601FF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A6EA7A7-3438-614F-AB60-2E3F994DA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EBF206F-C56F-FF47-B01A-749F83B21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179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985001D-38D3-D943-8F91-5E1AC1FC3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71A576A-5F00-EA4B-A17C-C54D24458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D33F0C1-2DAE-FA48-8B60-EE35325C6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9934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640ED6-3442-EA43-86FF-FC408150B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100481-D26B-F746-BA8C-5377369B7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A7EA8B-C827-964A-99AF-3BE670D87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25FBC1A-FC78-1D40-B97F-87C4E13525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E894E1E-E55F-AE4B-9765-0B1061915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57131CA-F63A-A24B-B00B-CE6CF354D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8053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89A7D-281A-674B-BC69-D553364AB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4C42445-622D-D74C-AACD-4F8E98884F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256AB6-6289-C748-9CE3-6D613B3AA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B53D7B6-55C1-9C42-AF2F-7CEF3C02A6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4BD055A-5F1E-A44B-ACBB-3DB6A8174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D2F843C-EC38-8445-92A8-3DEE14555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4167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7DD4D2-AE1F-DC4D-B7F6-64FCD4BE6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57D5743-8DFD-0E48-8207-36C516677D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0A04A7B-7F2B-2844-A32E-87F86BC8CA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C2987ED-DE8A-9C4D-BE0F-565AAD6A5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150D147-7A2F-E14D-ADA2-E53AA1279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1365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4A60536-ADCF-F242-90D0-09F823BA06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A7BE074-6A2D-0C41-998E-9C588582A1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39856-4D6E-5D47-85BD-7EE28598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2893" y="4415866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C495884-3D77-8B48-8F0C-351A4DDFE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74DEA17-792A-8146-88C7-A324A2884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03637"/>
            <a:ext cx="2743200" cy="365125"/>
          </a:xfrm>
          <a:prstGeom prst="rect">
            <a:avLst/>
          </a:prstGeom>
        </p:spPr>
        <p:txBody>
          <a:bodyPr/>
          <a:lstStyle/>
          <a:p>
            <a:fld id="{469032D8-31CD-804B-91B3-6706B0D57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2569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bnst.no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D2F8C73-3B5B-E944-9ED9-F901E85F2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50D1C79-454D-7B41-8E17-F536945F8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7" name="Bilde 6">
            <a:hlinkClick r:id="rId13"/>
            <a:extLst>
              <a:ext uri="{FF2B5EF4-FFF2-40B4-BE49-F238E27FC236}">
                <a16:creationId xmlns:a16="http://schemas.microsoft.com/office/drawing/2014/main" id="{048682E5-D7C3-5E45-B18C-F80DA4AA7822}"/>
              </a:ext>
            </a:extLst>
          </p:cNvPr>
          <p:cNvPicPr/>
          <p:nvPr userDrawn="1"/>
        </p:nvPicPr>
        <p:blipFill>
          <a:blip r:embed="rId14"/>
          <a:stretch>
            <a:fillRect/>
          </a:stretch>
        </p:blipFill>
        <p:spPr>
          <a:xfrm>
            <a:off x="10314008" y="6185388"/>
            <a:ext cx="1844124" cy="630277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65ECF0D0-CD94-E34A-8427-89A8DB81DF06}"/>
              </a:ext>
            </a:extLst>
          </p:cNvPr>
          <p:cNvSpPr/>
          <p:nvPr userDrawn="1"/>
        </p:nvSpPr>
        <p:spPr>
          <a:xfrm>
            <a:off x="34706" y="6190735"/>
            <a:ext cx="10213817" cy="333054"/>
          </a:xfrm>
          <a:prstGeom prst="rect">
            <a:avLst/>
          </a:prstGeom>
          <a:gradFill>
            <a:gsLst>
              <a:gs pos="55000">
                <a:srgbClr val="72BF44"/>
              </a:gs>
              <a:gs pos="100000">
                <a:srgbClr val="00AEEF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7237DA8-38FD-5E41-817E-22AE3910D56E}"/>
              </a:ext>
            </a:extLst>
          </p:cNvPr>
          <p:cNvSpPr/>
          <p:nvPr userDrawn="1"/>
        </p:nvSpPr>
        <p:spPr>
          <a:xfrm>
            <a:off x="34706" y="6664082"/>
            <a:ext cx="10213817" cy="148465"/>
          </a:xfrm>
          <a:prstGeom prst="rect">
            <a:avLst/>
          </a:prstGeom>
          <a:gradFill>
            <a:gsLst>
              <a:gs pos="55000">
                <a:srgbClr val="72BF44"/>
              </a:gs>
              <a:gs pos="100000">
                <a:srgbClr val="00AEEF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60553D4-513D-8240-AE01-0032A7F1C65A}"/>
              </a:ext>
            </a:extLst>
          </p:cNvPr>
          <p:cNvSpPr txBox="1"/>
          <p:nvPr userDrawn="1"/>
        </p:nvSpPr>
        <p:spPr>
          <a:xfrm>
            <a:off x="-56535" y="6470017"/>
            <a:ext cx="93570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>
                <a:solidFill>
                  <a:srgbClr val="00AEEF"/>
                </a:solidFill>
                <a:latin typeface="Eurostile" panose="020B0504020202050204" pitchFamily="34" charset="77"/>
              </a:rPr>
              <a:t>28.05.2020 - </a:t>
            </a:r>
            <a:fld id="{469032D8-31CD-804B-91B3-6706B0D57636}" type="slidenum">
              <a:rPr lang="nb-NO" sz="1000" smtClean="0">
                <a:solidFill>
                  <a:srgbClr val="00AEEF"/>
                </a:solidFill>
                <a:latin typeface="Eurostile" panose="020B0504020202050204" pitchFamily="34" charset="77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nb-NO" sz="1000" dirty="0">
                <a:solidFill>
                  <a:srgbClr val="00AEEF"/>
                </a:solidFill>
                <a:latin typeface="Eurostile" panose="020B0504020202050204" pitchFamily="34" charset="77"/>
              </a:rPr>
              <a:t> - GAUSTADALLEEN 34– </a:t>
            </a:r>
            <a:r>
              <a:rPr lang="nb-NO" sz="1000" b="0" i="0" u="none" strike="noStrike" kern="1200" dirty="0">
                <a:solidFill>
                  <a:srgbClr val="00AEEF"/>
                </a:solidFill>
                <a:effectLst/>
                <a:latin typeface="Eurostile" panose="020B0504020202050204" pitchFamily="34" charset="77"/>
                <a:ea typeface="+mn-ea"/>
                <a:cs typeface="+mn-cs"/>
              </a:rPr>
              <a:t>201704683 – Høringsrunde - Gaustadalléen 34, Gaustad sykehusområde - Forslag til detaljregulering med konsekvensutredning</a:t>
            </a:r>
          </a:p>
        </p:txBody>
      </p:sp>
    </p:spTree>
    <p:extLst>
      <p:ext uri="{BB962C8B-B14F-4D97-AF65-F5344CB8AC3E}">
        <p14:creationId xmlns:p14="http://schemas.microsoft.com/office/powerpoint/2010/main" val="832374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Eurostile" panose="020B050402020205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Eurostile" panose="020B050402020205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Eurostile" panose="020B050402020205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Eurostile" panose="020B050402020205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Eurostile" panose="020B050402020205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Eurostile" panose="020B050402020205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nst.no/riksen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tiff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bnst.no/riksen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8DCF21-026B-4344-A04E-88943EE1B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838661" cy="1171386"/>
          </a:xfrm>
        </p:spPr>
        <p:txBody>
          <a:bodyPr anchor="t">
            <a:noAutofit/>
          </a:bodyPr>
          <a:lstStyle/>
          <a:p>
            <a:pPr algn="l"/>
            <a:r>
              <a:rPr lang="nb-NO" sz="3600" dirty="0"/>
              <a:t>Gaustadalléen 34, Gaustad sykehusområde - Forslag til detaljregulering med konsekvensutredning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4C38477-0EFD-3A4C-8661-177FF60B2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89164" y="5943600"/>
            <a:ext cx="2667987" cy="720482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nb-NO" dirty="0"/>
              <a:t>Innspill til høringsrunde frist 7. juni 2021</a:t>
            </a:r>
          </a:p>
        </p:txBody>
      </p:sp>
    </p:spTree>
    <p:extLst>
      <p:ext uri="{BB962C8B-B14F-4D97-AF65-F5344CB8AC3E}">
        <p14:creationId xmlns:p14="http://schemas.microsoft.com/office/powerpoint/2010/main" val="3460614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BE8B435A-F16B-E54B-A8F0-90605D359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Berg Nordberg Sogn Tåsen Vel  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4A38D88B-C3E8-AF47-99A4-68BD1968B0CD}"/>
              </a:ext>
            </a:extLst>
          </p:cNvPr>
          <p:cNvSpPr txBox="1"/>
          <p:nvPr/>
        </p:nvSpPr>
        <p:spPr>
          <a:xfrm>
            <a:off x="73550" y="910747"/>
            <a:ext cx="45235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2400" dirty="0"/>
              <a:t>Henning Iversen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2400" dirty="0"/>
              <a:t>500 Medlemmer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2400" dirty="0"/>
              <a:t>7 500 husstander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2400" dirty="0"/>
              <a:t>1 200 beboere Gaustad  </a:t>
            </a:r>
          </a:p>
          <a:p>
            <a:endParaRPr lang="nb-NO" sz="2400" dirty="0"/>
          </a:p>
          <a:p>
            <a:endParaRPr lang="nb-NO" sz="2400" dirty="0"/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946CAE43-FEDE-584C-9934-A419834FD0D2}"/>
              </a:ext>
            </a:extLst>
          </p:cNvPr>
          <p:cNvGrpSpPr/>
          <p:nvPr/>
        </p:nvGrpSpPr>
        <p:grpSpPr>
          <a:xfrm>
            <a:off x="4893914" y="168274"/>
            <a:ext cx="6905822" cy="5819058"/>
            <a:chOff x="4893914" y="160323"/>
            <a:chExt cx="6125815" cy="5212558"/>
          </a:xfrm>
        </p:grpSpPr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4A83DD8E-41E4-604B-81BF-59F2A4F0B40B}"/>
                </a:ext>
              </a:extLst>
            </p:cNvPr>
            <p:cNvSpPr txBox="1"/>
            <p:nvPr/>
          </p:nvSpPr>
          <p:spPr>
            <a:xfrm>
              <a:off x="10792727" y="562204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nb-NO" dirty="0"/>
            </a:p>
          </p:txBody>
        </p:sp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E73FB25B-78F1-AD44-9117-7098B0C60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9117" y="374161"/>
              <a:ext cx="5217532" cy="4998720"/>
            </a:xfrm>
            <a:prstGeom prst="rect">
              <a:avLst/>
            </a:prstGeom>
          </p:spPr>
        </p:pic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6DE98E55-B6CD-8047-8D7D-D64B3153918F}"/>
                </a:ext>
              </a:extLst>
            </p:cNvPr>
            <p:cNvSpPr txBox="1"/>
            <p:nvPr/>
          </p:nvSpPr>
          <p:spPr>
            <a:xfrm>
              <a:off x="5518205" y="4031311"/>
              <a:ext cx="12116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200" dirty="0">
                  <a:solidFill>
                    <a:srgbClr val="FF0000"/>
                  </a:solidFill>
                  <a:highlight>
                    <a:srgbClr val="DEEBF7"/>
                  </a:highlight>
                </a:rPr>
                <a:t>RIKSHOSPITALET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E0122C2F-A12A-B641-AC8B-5CC35BF4B985}"/>
                </a:ext>
              </a:extLst>
            </p:cNvPr>
            <p:cNvSpPr txBox="1"/>
            <p:nvPr/>
          </p:nvSpPr>
          <p:spPr>
            <a:xfrm>
              <a:off x="6322498" y="160323"/>
              <a:ext cx="9923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200">
                  <a:solidFill>
                    <a:srgbClr val="FF0000"/>
                  </a:solidFill>
                  <a:highlight>
                    <a:srgbClr val="DEEBF7"/>
                  </a:highlight>
                </a:rPr>
                <a:t>SOGNSVANN</a:t>
              </a:r>
              <a:endParaRPr lang="nb-NO" sz="1200" dirty="0">
                <a:solidFill>
                  <a:srgbClr val="FF0000"/>
                </a:solidFill>
                <a:highlight>
                  <a:srgbClr val="DEEBF7"/>
                </a:highlight>
              </a:endParaRP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F2E969BE-CF08-0C46-A26D-E8D5A572BC09}"/>
                </a:ext>
              </a:extLst>
            </p:cNvPr>
            <p:cNvSpPr txBox="1"/>
            <p:nvPr/>
          </p:nvSpPr>
          <p:spPr>
            <a:xfrm>
              <a:off x="10140449" y="2674260"/>
              <a:ext cx="8792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200" dirty="0">
                  <a:solidFill>
                    <a:srgbClr val="FF0000"/>
                  </a:solidFill>
                  <a:highlight>
                    <a:srgbClr val="DEEBF7"/>
                  </a:highlight>
                </a:rPr>
                <a:t>AKERSELVA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E57B5A32-3E03-8F4A-86BA-D8D02A976FA8}"/>
                </a:ext>
              </a:extLst>
            </p:cNvPr>
            <p:cNvSpPr txBox="1"/>
            <p:nvPr/>
          </p:nvSpPr>
          <p:spPr>
            <a:xfrm>
              <a:off x="4893914" y="2828240"/>
              <a:ext cx="15565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200" dirty="0">
                  <a:solidFill>
                    <a:srgbClr val="FF0000"/>
                  </a:solidFill>
                  <a:highlight>
                    <a:srgbClr val="DEEBF7"/>
                  </a:highlight>
                </a:rPr>
                <a:t>SOGNSVANNSBEKKEN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5AFF176A-B827-2740-A9D7-84A74DA0F48C}"/>
                </a:ext>
              </a:extLst>
            </p:cNvPr>
            <p:cNvSpPr txBox="1"/>
            <p:nvPr/>
          </p:nvSpPr>
          <p:spPr>
            <a:xfrm>
              <a:off x="6612840" y="2399212"/>
              <a:ext cx="2389882" cy="827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i="1" dirty="0">
                  <a:solidFill>
                    <a:srgbClr val="FF0000"/>
                  </a:solidFill>
                  <a:highlight>
                    <a:srgbClr val="D8E1E2"/>
                  </a:highlight>
                </a:rPr>
                <a:t> BNST har som formål å ivareta beboernes felles interesser</a:t>
              </a:r>
              <a:endParaRPr lang="nb-NO" sz="1200" i="1" dirty="0">
                <a:solidFill>
                  <a:srgbClr val="FF0000"/>
                </a:solidFill>
                <a:highlight>
                  <a:srgbClr val="D8E1E2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8898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BE8B435A-F16B-E54B-A8F0-90605D359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Berg Nordberg Sogn Tåsen Vel  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E86EDFE-CC45-774F-A8E1-F94557B0CD0D}"/>
              </a:ext>
            </a:extLst>
          </p:cNvPr>
          <p:cNvSpPr/>
          <p:nvPr/>
        </p:nvSpPr>
        <p:spPr>
          <a:xfrm>
            <a:off x="2554631" y="2270668"/>
            <a:ext cx="54950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4400" dirty="0">
                <a:hlinkClick r:id="rId3"/>
              </a:rPr>
              <a:t>https://bnst.no/riksen/</a:t>
            </a:r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826637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D4BC1F-D8BE-2745-925C-FFB9C939E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Agenda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8627F07-CB27-1D48-99F6-09AC3619F43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91119" y="912472"/>
            <a:ext cx="11149591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nb-NO" sz="3600" b="1" dirty="0"/>
              <a:t>1. UTBYGGINGSALTERNATIVER</a:t>
            </a:r>
          </a:p>
          <a:p>
            <a:pPr>
              <a:spcBef>
                <a:spcPts val="0"/>
              </a:spcBef>
            </a:pPr>
            <a:endParaRPr lang="nb-NO" sz="3600" dirty="0"/>
          </a:p>
          <a:p>
            <a:pPr marL="0" indent="0">
              <a:spcBef>
                <a:spcPts val="0"/>
              </a:spcBef>
              <a:buNone/>
            </a:pPr>
            <a:r>
              <a:rPr lang="nb-NO" sz="3600" b="1" dirty="0"/>
              <a:t>2. KONSEKVENSER  </a:t>
            </a:r>
          </a:p>
          <a:p>
            <a:pPr marL="0" indent="0">
              <a:spcBef>
                <a:spcPts val="0"/>
              </a:spcBef>
              <a:buNone/>
            </a:pPr>
            <a:endParaRPr lang="nb-NO" sz="3600" b="1" dirty="0"/>
          </a:p>
          <a:p>
            <a:pPr marL="0" indent="0">
              <a:spcBef>
                <a:spcPts val="0"/>
              </a:spcBef>
              <a:buNone/>
            </a:pPr>
            <a:r>
              <a:rPr lang="nb-NO" sz="3600" b="1" dirty="0"/>
              <a:t>3. SAKSBEHANDLING</a:t>
            </a:r>
          </a:p>
          <a:p>
            <a:pPr marL="0" indent="0">
              <a:spcBef>
                <a:spcPts val="0"/>
              </a:spcBef>
              <a:buNone/>
            </a:pP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2417624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64479-59DC-AE48-9DF8-C1AB8D9A0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92" y="57666"/>
            <a:ext cx="12061065" cy="366640"/>
          </a:xfrm>
        </p:spPr>
        <p:txBody>
          <a:bodyPr/>
          <a:lstStyle/>
          <a:p>
            <a:r>
              <a:rPr lang="nb-NO" b="1" dirty="0"/>
              <a:t>Kommuneplan Oslo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C2757C3-3285-6941-A163-9D1F7DDB6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24" y="625943"/>
            <a:ext cx="3606800" cy="496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036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BE8B435A-F16B-E54B-A8F0-90605D359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67" y="89057"/>
            <a:ext cx="12061065" cy="532800"/>
          </a:xfrm>
        </p:spPr>
        <p:txBody>
          <a:bodyPr/>
          <a:lstStyle/>
          <a:p>
            <a:r>
              <a:rPr lang="nb-NO" b="1" dirty="0"/>
              <a:t>Oslos grønne åsside ødelegges for alltid – i strid med kommuneplanen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D4A2D24C-C77E-A14E-93B2-4A128E748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21" y="853445"/>
            <a:ext cx="8945846" cy="4958957"/>
          </a:xfrm>
          <a:prstGeom prst="rect">
            <a:avLst/>
          </a:prstGeom>
        </p:spPr>
      </p:pic>
      <p:sp>
        <p:nvSpPr>
          <p:cNvPr id="3" name="Friform 2">
            <a:extLst>
              <a:ext uri="{FF2B5EF4-FFF2-40B4-BE49-F238E27FC236}">
                <a16:creationId xmlns:a16="http://schemas.microsoft.com/office/drawing/2014/main" id="{54584B00-4B51-104B-AE6F-ABDE4E487433}"/>
              </a:ext>
            </a:extLst>
          </p:cNvPr>
          <p:cNvSpPr/>
          <p:nvPr/>
        </p:nvSpPr>
        <p:spPr>
          <a:xfrm>
            <a:off x="381663" y="4039263"/>
            <a:ext cx="9000876" cy="214685"/>
          </a:xfrm>
          <a:custGeom>
            <a:avLst/>
            <a:gdLst>
              <a:gd name="connsiteX0" fmla="*/ 0 w 9000876"/>
              <a:gd name="connsiteY0" fmla="*/ 95415 h 214685"/>
              <a:gd name="connsiteX1" fmla="*/ 1097280 w 9000876"/>
              <a:gd name="connsiteY1" fmla="*/ 87464 h 214685"/>
              <a:gd name="connsiteX2" fmla="*/ 2075290 w 9000876"/>
              <a:gd name="connsiteY2" fmla="*/ 214685 h 214685"/>
              <a:gd name="connsiteX3" fmla="*/ 3093057 w 9000876"/>
              <a:gd name="connsiteY3" fmla="*/ 174928 h 214685"/>
              <a:gd name="connsiteX4" fmla="*/ 4063116 w 9000876"/>
              <a:gd name="connsiteY4" fmla="*/ 159026 h 214685"/>
              <a:gd name="connsiteX5" fmla="*/ 4643561 w 9000876"/>
              <a:gd name="connsiteY5" fmla="*/ 166977 h 214685"/>
              <a:gd name="connsiteX6" fmla="*/ 5176299 w 9000876"/>
              <a:gd name="connsiteY6" fmla="*/ 159026 h 214685"/>
              <a:gd name="connsiteX7" fmla="*/ 5565913 w 9000876"/>
              <a:gd name="connsiteY7" fmla="*/ 55659 h 214685"/>
              <a:gd name="connsiteX8" fmla="*/ 6114553 w 9000876"/>
              <a:gd name="connsiteY8" fmla="*/ 87464 h 214685"/>
              <a:gd name="connsiteX9" fmla="*/ 6631387 w 9000876"/>
              <a:gd name="connsiteY9" fmla="*/ 63610 h 214685"/>
              <a:gd name="connsiteX10" fmla="*/ 7036904 w 9000876"/>
              <a:gd name="connsiteY10" fmla="*/ 31805 h 214685"/>
              <a:gd name="connsiteX11" fmla="*/ 7585544 w 9000876"/>
              <a:gd name="connsiteY11" fmla="*/ 0 h 214685"/>
              <a:gd name="connsiteX12" fmla="*/ 8372723 w 9000876"/>
              <a:gd name="connsiteY12" fmla="*/ 15902 h 214685"/>
              <a:gd name="connsiteX13" fmla="*/ 8817996 w 9000876"/>
              <a:gd name="connsiteY13" fmla="*/ 23854 h 214685"/>
              <a:gd name="connsiteX14" fmla="*/ 9000876 w 9000876"/>
              <a:gd name="connsiteY14" fmla="*/ 39756 h 214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000876" h="214685">
                <a:moveTo>
                  <a:pt x="0" y="95415"/>
                </a:moveTo>
                <a:lnTo>
                  <a:pt x="1097280" y="87464"/>
                </a:lnTo>
                <a:lnTo>
                  <a:pt x="2075290" y="214685"/>
                </a:lnTo>
                <a:lnTo>
                  <a:pt x="3093057" y="174928"/>
                </a:lnTo>
                <a:lnTo>
                  <a:pt x="4063116" y="159026"/>
                </a:lnTo>
                <a:lnTo>
                  <a:pt x="4643561" y="166977"/>
                </a:lnTo>
                <a:lnTo>
                  <a:pt x="5176299" y="159026"/>
                </a:lnTo>
                <a:lnTo>
                  <a:pt x="5565913" y="55659"/>
                </a:lnTo>
                <a:lnTo>
                  <a:pt x="6114553" y="87464"/>
                </a:lnTo>
                <a:lnTo>
                  <a:pt x="6631387" y="63610"/>
                </a:lnTo>
                <a:lnTo>
                  <a:pt x="7036904" y="31805"/>
                </a:lnTo>
                <a:lnTo>
                  <a:pt x="7585544" y="0"/>
                </a:lnTo>
                <a:lnTo>
                  <a:pt x="8372723" y="15902"/>
                </a:lnTo>
                <a:lnTo>
                  <a:pt x="8817996" y="23854"/>
                </a:lnTo>
                <a:lnTo>
                  <a:pt x="9000876" y="39756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1722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40">
            <a:extLst>
              <a:ext uri="{FF2B5EF4-FFF2-40B4-BE49-F238E27FC236}">
                <a16:creationId xmlns:a16="http://schemas.microsoft.com/office/drawing/2014/main" id="{70B71C97-D878-4457-A91F-1C6FAD9ED5DC}"/>
              </a:ext>
            </a:extLst>
          </p:cNvPr>
          <p:cNvSpPr txBox="1">
            <a:spLocks/>
          </p:cNvSpPr>
          <p:nvPr/>
        </p:nvSpPr>
        <p:spPr>
          <a:xfrm>
            <a:off x="6074898" y="0"/>
            <a:ext cx="5838465" cy="532800"/>
          </a:xfrm>
          <a:prstGeom prst="rect">
            <a:avLst/>
          </a:prstGeom>
        </p:spPr>
        <p:txBody>
          <a:bodyPr vert="horz" lIns="36000" tIns="36000" rIns="36000" bIns="360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70C0"/>
                </a:solidFill>
                <a:latin typeface="Eurostile" panose="020B0504020202050204" pitchFamily="34" charset="77"/>
                <a:ea typeface="+mj-ea"/>
                <a:cs typeface="+mj-cs"/>
              </a:defRPr>
            </a:lvl1pPr>
          </a:lstStyle>
          <a:p>
            <a:endParaRPr lang="nb-NO" sz="2000" dirty="0"/>
          </a:p>
        </p:txBody>
      </p:sp>
      <p:grpSp>
        <p:nvGrpSpPr>
          <p:cNvPr id="49" name="Gruppe 48">
            <a:extLst>
              <a:ext uri="{FF2B5EF4-FFF2-40B4-BE49-F238E27FC236}">
                <a16:creationId xmlns:a16="http://schemas.microsoft.com/office/drawing/2014/main" id="{D56E8007-2282-6742-93FD-EFAE3C61DA3E}"/>
              </a:ext>
            </a:extLst>
          </p:cNvPr>
          <p:cNvGrpSpPr/>
          <p:nvPr/>
        </p:nvGrpSpPr>
        <p:grpSpPr>
          <a:xfrm>
            <a:off x="178544" y="440007"/>
            <a:ext cx="8035309" cy="5667768"/>
            <a:chOff x="1852205" y="0"/>
            <a:chExt cx="9722723" cy="6858000"/>
          </a:xfrm>
        </p:grpSpPr>
        <p:pic>
          <p:nvPicPr>
            <p:cNvPr id="51" name="Bilde 50">
              <a:extLst>
                <a:ext uri="{FF2B5EF4-FFF2-40B4-BE49-F238E27FC236}">
                  <a16:creationId xmlns:a16="http://schemas.microsoft.com/office/drawing/2014/main" id="{20CC2A35-6163-C841-B706-3EE269CCAB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584"/>
            <a:stretch/>
          </p:blipFill>
          <p:spPr>
            <a:xfrm>
              <a:off x="1852205" y="0"/>
              <a:ext cx="9367123" cy="6858000"/>
            </a:xfrm>
            <a:prstGeom prst="rect">
              <a:avLst/>
            </a:prstGeom>
          </p:spPr>
        </p:pic>
        <p:sp>
          <p:nvSpPr>
            <p:cNvPr id="52" name="Friform 51">
              <a:extLst>
                <a:ext uri="{FF2B5EF4-FFF2-40B4-BE49-F238E27FC236}">
                  <a16:creationId xmlns:a16="http://schemas.microsoft.com/office/drawing/2014/main" id="{5A04E42C-99FF-8B4F-9F9F-B7F4CE3EADC6}"/>
                </a:ext>
              </a:extLst>
            </p:cNvPr>
            <p:cNvSpPr/>
            <p:nvPr/>
          </p:nvSpPr>
          <p:spPr>
            <a:xfrm>
              <a:off x="5838613" y="799253"/>
              <a:ext cx="792480" cy="4497494"/>
            </a:xfrm>
            <a:custGeom>
              <a:avLst/>
              <a:gdLst>
                <a:gd name="connsiteX0" fmla="*/ 182880 w 792480"/>
                <a:gd name="connsiteY0" fmla="*/ 0 h 4497494"/>
                <a:gd name="connsiteX1" fmla="*/ 311574 w 792480"/>
                <a:gd name="connsiteY1" fmla="*/ 440267 h 4497494"/>
                <a:gd name="connsiteX2" fmla="*/ 352214 w 792480"/>
                <a:gd name="connsiteY2" fmla="*/ 724747 h 4497494"/>
                <a:gd name="connsiteX3" fmla="*/ 541867 w 792480"/>
                <a:gd name="connsiteY3" fmla="*/ 1090507 h 4497494"/>
                <a:gd name="connsiteX4" fmla="*/ 535094 w 792480"/>
                <a:gd name="connsiteY4" fmla="*/ 1334347 h 4497494"/>
                <a:gd name="connsiteX5" fmla="*/ 650240 w 792480"/>
                <a:gd name="connsiteY5" fmla="*/ 1774614 h 4497494"/>
                <a:gd name="connsiteX6" fmla="*/ 745067 w 792480"/>
                <a:gd name="connsiteY6" fmla="*/ 2038774 h 4497494"/>
                <a:gd name="connsiteX7" fmla="*/ 792480 w 792480"/>
                <a:gd name="connsiteY7" fmla="*/ 2418080 h 4497494"/>
                <a:gd name="connsiteX8" fmla="*/ 738294 w 792480"/>
                <a:gd name="connsiteY8" fmla="*/ 2905760 h 4497494"/>
                <a:gd name="connsiteX9" fmla="*/ 602827 w 792480"/>
                <a:gd name="connsiteY9" fmla="*/ 3285067 h 4497494"/>
                <a:gd name="connsiteX10" fmla="*/ 487680 w 792480"/>
                <a:gd name="connsiteY10" fmla="*/ 3522134 h 4497494"/>
                <a:gd name="connsiteX11" fmla="*/ 338667 w 792480"/>
                <a:gd name="connsiteY11" fmla="*/ 3826934 h 4497494"/>
                <a:gd name="connsiteX12" fmla="*/ 176107 w 792480"/>
                <a:gd name="connsiteY12" fmla="*/ 4124960 h 4497494"/>
                <a:gd name="connsiteX13" fmla="*/ 81280 w 792480"/>
                <a:gd name="connsiteY13" fmla="*/ 4321387 h 4497494"/>
                <a:gd name="connsiteX14" fmla="*/ 6774 w 792480"/>
                <a:gd name="connsiteY14" fmla="*/ 4483947 h 4497494"/>
                <a:gd name="connsiteX15" fmla="*/ 0 w 792480"/>
                <a:gd name="connsiteY15" fmla="*/ 4497494 h 449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2480" h="4497494">
                  <a:moveTo>
                    <a:pt x="182880" y="0"/>
                  </a:moveTo>
                  <a:lnTo>
                    <a:pt x="311574" y="440267"/>
                  </a:lnTo>
                  <a:lnTo>
                    <a:pt x="352214" y="724747"/>
                  </a:lnTo>
                  <a:lnTo>
                    <a:pt x="541867" y="1090507"/>
                  </a:lnTo>
                  <a:lnTo>
                    <a:pt x="535094" y="1334347"/>
                  </a:lnTo>
                  <a:lnTo>
                    <a:pt x="650240" y="1774614"/>
                  </a:lnTo>
                  <a:lnTo>
                    <a:pt x="745067" y="2038774"/>
                  </a:lnTo>
                  <a:lnTo>
                    <a:pt x="792480" y="2418080"/>
                  </a:lnTo>
                  <a:lnTo>
                    <a:pt x="738294" y="2905760"/>
                  </a:lnTo>
                  <a:lnTo>
                    <a:pt x="602827" y="3285067"/>
                  </a:lnTo>
                  <a:lnTo>
                    <a:pt x="487680" y="3522134"/>
                  </a:lnTo>
                  <a:lnTo>
                    <a:pt x="338667" y="3826934"/>
                  </a:lnTo>
                  <a:lnTo>
                    <a:pt x="176107" y="4124960"/>
                  </a:lnTo>
                  <a:lnTo>
                    <a:pt x="81280" y="4321387"/>
                  </a:lnTo>
                  <a:lnTo>
                    <a:pt x="6774" y="4483947"/>
                  </a:lnTo>
                  <a:lnTo>
                    <a:pt x="0" y="4497494"/>
                  </a:lnTo>
                </a:path>
              </a:pathLst>
            </a:custGeom>
            <a:noFill/>
            <a:ln w="38100">
              <a:solidFill>
                <a:srgbClr val="00A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200"/>
            </a:p>
          </p:txBody>
        </p:sp>
        <p:sp>
          <p:nvSpPr>
            <p:cNvPr id="53" name="TekstSylinder 52">
              <a:extLst>
                <a:ext uri="{FF2B5EF4-FFF2-40B4-BE49-F238E27FC236}">
                  <a16:creationId xmlns:a16="http://schemas.microsoft.com/office/drawing/2014/main" id="{0194EA12-962D-5E41-97CB-25F0876B10C3}"/>
                </a:ext>
              </a:extLst>
            </p:cNvPr>
            <p:cNvSpPr txBox="1"/>
            <p:nvPr/>
          </p:nvSpPr>
          <p:spPr>
            <a:xfrm>
              <a:off x="7033387" y="2040999"/>
              <a:ext cx="947744" cy="450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00" dirty="0">
                  <a:solidFill>
                    <a:srgbClr val="FF0000"/>
                  </a:solidFill>
                </a:rPr>
                <a:t>Akuttmottak</a:t>
              </a:r>
            </a:p>
            <a:p>
              <a:r>
                <a:rPr lang="nb-NO" sz="800" dirty="0">
                  <a:solidFill>
                    <a:srgbClr val="FF0000"/>
                  </a:solidFill>
                </a:rPr>
                <a:t>(14 etasjer)</a:t>
              </a:r>
            </a:p>
          </p:txBody>
        </p:sp>
        <p:sp>
          <p:nvSpPr>
            <p:cNvPr id="54" name="Friform 53">
              <a:extLst>
                <a:ext uri="{FF2B5EF4-FFF2-40B4-BE49-F238E27FC236}">
                  <a16:creationId xmlns:a16="http://schemas.microsoft.com/office/drawing/2014/main" id="{46BEC985-3FA5-AB4C-9B72-1531CC40E925}"/>
                </a:ext>
              </a:extLst>
            </p:cNvPr>
            <p:cNvSpPr/>
            <p:nvPr/>
          </p:nvSpPr>
          <p:spPr>
            <a:xfrm>
              <a:off x="6874933" y="2309707"/>
              <a:ext cx="535094" cy="3359573"/>
            </a:xfrm>
            <a:custGeom>
              <a:avLst/>
              <a:gdLst>
                <a:gd name="connsiteX0" fmla="*/ 0 w 535094"/>
                <a:gd name="connsiteY0" fmla="*/ 3359573 h 3359573"/>
                <a:gd name="connsiteX1" fmla="*/ 494454 w 535094"/>
                <a:gd name="connsiteY1" fmla="*/ 1916853 h 3359573"/>
                <a:gd name="connsiteX2" fmla="*/ 535094 w 535094"/>
                <a:gd name="connsiteY2" fmla="*/ 0 h 3359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5094" h="3359573">
                  <a:moveTo>
                    <a:pt x="0" y="3359573"/>
                  </a:moveTo>
                  <a:lnTo>
                    <a:pt x="494454" y="1916853"/>
                  </a:lnTo>
                  <a:lnTo>
                    <a:pt x="535094" y="0"/>
                  </a:lnTo>
                </a:path>
              </a:pathLst>
            </a:cu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200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713ED432-5A31-494B-9E07-BD5E4B7A53FB}"/>
                </a:ext>
              </a:extLst>
            </p:cNvPr>
            <p:cNvSpPr/>
            <p:nvPr/>
          </p:nvSpPr>
          <p:spPr>
            <a:xfrm>
              <a:off x="8481528" y="1930400"/>
              <a:ext cx="555433" cy="54864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nb-NO" sz="600" dirty="0">
                  <a:solidFill>
                    <a:srgbClr val="FF0000"/>
                  </a:solidFill>
                </a:rPr>
                <a:t>Ny Helipad</a:t>
              </a:r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3E75A6EE-451D-E94F-8849-EF2FB2B9C346}"/>
                </a:ext>
              </a:extLst>
            </p:cNvPr>
            <p:cNvSpPr/>
            <p:nvPr/>
          </p:nvSpPr>
          <p:spPr>
            <a:xfrm>
              <a:off x="7342293" y="1381760"/>
              <a:ext cx="555433" cy="54864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nb-NO" sz="600" dirty="0">
                  <a:solidFill>
                    <a:srgbClr val="FF0000"/>
                  </a:solidFill>
                </a:rPr>
                <a:t>Ny Helipad</a:t>
              </a:r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003B0707-D6BB-144C-AA43-33083D84A8E9}"/>
                </a:ext>
              </a:extLst>
            </p:cNvPr>
            <p:cNvSpPr/>
            <p:nvPr/>
          </p:nvSpPr>
          <p:spPr>
            <a:xfrm>
              <a:off x="6339820" y="4679"/>
              <a:ext cx="555433" cy="54864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nb-NO" sz="600" dirty="0">
                  <a:solidFill>
                    <a:srgbClr val="FF0000"/>
                  </a:solidFill>
                </a:rPr>
                <a:t>Midler-tidig Helipad</a:t>
              </a:r>
            </a:p>
          </p:txBody>
        </p:sp>
        <p:sp>
          <p:nvSpPr>
            <p:cNvPr id="68" name="Friform 67">
              <a:extLst>
                <a:ext uri="{FF2B5EF4-FFF2-40B4-BE49-F238E27FC236}">
                  <a16:creationId xmlns:a16="http://schemas.microsoft.com/office/drawing/2014/main" id="{B5927799-F4BE-2D41-8F81-B68E6CD54EB1}"/>
                </a:ext>
              </a:extLst>
            </p:cNvPr>
            <p:cNvSpPr/>
            <p:nvPr/>
          </p:nvSpPr>
          <p:spPr>
            <a:xfrm>
              <a:off x="3535680" y="2729653"/>
              <a:ext cx="3603413" cy="1225974"/>
            </a:xfrm>
            <a:custGeom>
              <a:avLst/>
              <a:gdLst>
                <a:gd name="connsiteX0" fmla="*/ 0 w 3603413"/>
                <a:gd name="connsiteY0" fmla="*/ 1225974 h 1225974"/>
                <a:gd name="connsiteX1" fmla="*/ 1131147 w 3603413"/>
                <a:gd name="connsiteY1" fmla="*/ 575734 h 1225974"/>
                <a:gd name="connsiteX2" fmla="*/ 1937173 w 3603413"/>
                <a:gd name="connsiteY2" fmla="*/ 60960 h 1225974"/>
                <a:gd name="connsiteX3" fmla="*/ 2113280 w 3603413"/>
                <a:gd name="connsiteY3" fmla="*/ 0 h 1225974"/>
                <a:gd name="connsiteX4" fmla="*/ 2404533 w 3603413"/>
                <a:gd name="connsiteY4" fmla="*/ 33867 h 1225974"/>
                <a:gd name="connsiteX5" fmla="*/ 2607733 w 3603413"/>
                <a:gd name="connsiteY5" fmla="*/ 189654 h 1225974"/>
                <a:gd name="connsiteX6" fmla="*/ 3603413 w 3603413"/>
                <a:gd name="connsiteY6" fmla="*/ 839894 h 1225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03413" h="1225974">
                  <a:moveTo>
                    <a:pt x="0" y="1225974"/>
                  </a:moveTo>
                  <a:lnTo>
                    <a:pt x="1131147" y="575734"/>
                  </a:lnTo>
                  <a:lnTo>
                    <a:pt x="1937173" y="60960"/>
                  </a:lnTo>
                  <a:lnTo>
                    <a:pt x="2113280" y="0"/>
                  </a:lnTo>
                  <a:lnTo>
                    <a:pt x="2404533" y="33867"/>
                  </a:lnTo>
                  <a:lnTo>
                    <a:pt x="2607733" y="189654"/>
                  </a:lnTo>
                  <a:lnTo>
                    <a:pt x="3603413" y="839894"/>
                  </a:ln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200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E5570B4D-9279-F545-BE72-9A44691A04B7}"/>
                </a:ext>
              </a:extLst>
            </p:cNvPr>
            <p:cNvSpPr/>
            <p:nvPr/>
          </p:nvSpPr>
          <p:spPr>
            <a:xfrm>
              <a:off x="11019495" y="937460"/>
              <a:ext cx="555433" cy="54864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nb-NO" sz="600" dirty="0">
                  <a:solidFill>
                    <a:srgbClr val="FF0000"/>
                  </a:solidFill>
                </a:rPr>
                <a:t>Dagens Helipad</a:t>
              </a:r>
            </a:p>
          </p:txBody>
        </p:sp>
      </p:grpSp>
      <p:sp>
        <p:nvSpPr>
          <p:cNvPr id="7" name="Ellipse 6">
            <a:extLst>
              <a:ext uri="{FF2B5EF4-FFF2-40B4-BE49-F238E27FC236}">
                <a16:creationId xmlns:a16="http://schemas.microsoft.com/office/drawing/2014/main" id="{75134DAB-76B7-254F-94CE-DCD267459264}"/>
              </a:ext>
            </a:extLst>
          </p:cNvPr>
          <p:cNvSpPr/>
          <p:nvPr/>
        </p:nvSpPr>
        <p:spPr>
          <a:xfrm>
            <a:off x="2205722" y="440007"/>
            <a:ext cx="4012194" cy="400188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30E8DB9-DFFB-1B41-88D7-53F9093B6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67" y="5858"/>
            <a:ext cx="12061065" cy="783916"/>
          </a:xfrm>
          <a:noFill/>
        </p:spPr>
        <p:txBody>
          <a:bodyPr/>
          <a:lstStyle/>
          <a:p>
            <a:r>
              <a:rPr lang="nb-NO" b="1" dirty="0"/>
              <a:t>Grøntområdet i sør ødelegges</a:t>
            </a:r>
          </a:p>
        </p:txBody>
      </p:sp>
    </p:spTree>
    <p:extLst>
      <p:ext uri="{BB962C8B-B14F-4D97-AF65-F5344CB8AC3E}">
        <p14:creationId xmlns:p14="http://schemas.microsoft.com/office/powerpoint/2010/main" val="3317109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tel 40">
            <a:extLst>
              <a:ext uri="{FF2B5EF4-FFF2-40B4-BE49-F238E27FC236}">
                <a16:creationId xmlns:a16="http://schemas.microsoft.com/office/drawing/2014/main" id="{83B8F7C5-ACDC-3442-8B00-85BD12D87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Helikoptertrafikken øker med &gt;100%   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C4F15E6-A843-D343-B071-673EB18CA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498" y="3631314"/>
            <a:ext cx="3522151" cy="1689755"/>
          </a:xfrm>
          <a:prstGeom prst="rect">
            <a:avLst/>
          </a:prstGeom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D6A8A3C7-0467-7D48-988C-5053E2A86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723" y="2617266"/>
            <a:ext cx="1913467" cy="1270000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C669425-6053-FD4B-B8B1-6DB18E86421A}"/>
              </a:ext>
            </a:extLst>
          </p:cNvPr>
          <p:cNvSpPr txBox="1"/>
          <p:nvPr/>
        </p:nvSpPr>
        <p:spPr>
          <a:xfrm>
            <a:off x="8958840" y="3711319"/>
            <a:ext cx="8226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SAR Queen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958540C-5A05-414D-86ED-73455EC651C1}"/>
              </a:ext>
            </a:extLst>
          </p:cNvPr>
          <p:cNvSpPr/>
          <p:nvPr/>
        </p:nvSpPr>
        <p:spPr>
          <a:xfrm>
            <a:off x="288465" y="2235200"/>
            <a:ext cx="2319866" cy="35305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ULLEVÅL</a:t>
            </a: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r>
              <a:rPr lang="nb-NO" dirty="0">
                <a:solidFill>
                  <a:schemeClr val="tx1"/>
                </a:solidFill>
              </a:rPr>
              <a:t>1500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0BF9C29-4A39-6E45-AD6A-A7717911D8D2}"/>
              </a:ext>
            </a:extLst>
          </p:cNvPr>
          <p:cNvSpPr/>
          <p:nvPr/>
        </p:nvSpPr>
        <p:spPr>
          <a:xfrm>
            <a:off x="2807246" y="2235201"/>
            <a:ext cx="2319866" cy="35305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GAUSTAD</a:t>
            </a: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r>
              <a:rPr lang="nb-NO" dirty="0">
                <a:solidFill>
                  <a:schemeClr val="tx1"/>
                </a:solidFill>
              </a:rPr>
              <a:t>1500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E1993F3-5853-4A44-A8EC-FC275AA2A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723" y="4214583"/>
            <a:ext cx="1913350" cy="1107729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8033B9C7-18DE-4444-8071-1A5200B3994D}"/>
              </a:ext>
            </a:extLst>
          </p:cNvPr>
          <p:cNvSpPr txBox="1"/>
          <p:nvPr/>
        </p:nvSpPr>
        <p:spPr>
          <a:xfrm>
            <a:off x="1741109" y="4214582"/>
            <a:ext cx="6639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Sea King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17CA52F-A13A-564A-B111-928B642602DB}"/>
              </a:ext>
            </a:extLst>
          </p:cNvPr>
          <p:cNvSpPr txBox="1"/>
          <p:nvPr/>
        </p:nvSpPr>
        <p:spPr>
          <a:xfrm>
            <a:off x="487380" y="3460285"/>
            <a:ext cx="88678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Airbus H135</a:t>
            </a:r>
          </a:p>
          <a:p>
            <a:r>
              <a:rPr lang="nb-NO" sz="1100" dirty="0"/>
              <a:t>Airbus H145</a:t>
            </a:r>
          </a:p>
          <a:p>
            <a:endParaRPr lang="nb-NO" sz="1100" dirty="0"/>
          </a:p>
        </p:txBody>
      </p:sp>
      <p:pic>
        <p:nvPicPr>
          <p:cNvPr id="19" name="Picture 1">
            <a:extLst>
              <a:ext uri="{FF2B5EF4-FFF2-40B4-BE49-F238E27FC236}">
                <a16:creationId xmlns:a16="http://schemas.microsoft.com/office/drawing/2014/main" id="{2900F9A4-7E7F-B340-B98F-4315E40EF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256" y="2617266"/>
            <a:ext cx="1913467" cy="1270000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19B39521-384D-0D49-A210-7EEA52181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3256" y="4214583"/>
            <a:ext cx="1913350" cy="1107729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A2DA2354-58DF-0441-9D29-C66B16DFAAA3}"/>
              </a:ext>
            </a:extLst>
          </p:cNvPr>
          <p:cNvSpPr txBox="1"/>
          <p:nvPr/>
        </p:nvSpPr>
        <p:spPr>
          <a:xfrm>
            <a:off x="4272642" y="4214582"/>
            <a:ext cx="6639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Sea King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AA61605E-2C06-784B-AABD-9FC9B91CB750}"/>
              </a:ext>
            </a:extLst>
          </p:cNvPr>
          <p:cNvSpPr txBox="1"/>
          <p:nvPr/>
        </p:nvSpPr>
        <p:spPr>
          <a:xfrm>
            <a:off x="3018913" y="3460285"/>
            <a:ext cx="88678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Airbus H135</a:t>
            </a:r>
          </a:p>
          <a:p>
            <a:r>
              <a:rPr lang="nb-NO" sz="1100" dirty="0"/>
              <a:t>Airbus H145</a:t>
            </a:r>
          </a:p>
          <a:p>
            <a:endParaRPr lang="nb-NO" sz="1100" dirty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5B319FF7-C417-AD43-BA26-FB0D86862A76}"/>
              </a:ext>
            </a:extLst>
          </p:cNvPr>
          <p:cNvSpPr/>
          <p:nvPr/>
        </p:nvSpPr>
        <p:spPr>
          <a:xfrm>
            <a:off x="5638800" y="719667"/>
            <a:ext cx="5782733" cy="50461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GAUSTAD</a:t>
            </a: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  <a:p>
            <a:pPr algn="ctr"/>
            <a:r>
              <a:rPr lang="nb-NO" dirty="0">
                <a:solidFill>
                  <a:schemeClr val="tx1"/>
                </a:solidFill>
              </a:rPr>
              <a:t>3500</a:t>
            </a:r>
          </a:p>
        </p:txBody>
      </p:sp>
      <p:pic>
        <p:nvPicPr>
          <p:cNvPr id="25" name="Picture 1">
            <a:extLst>
              <a:ext uri="{FF2B5EF4-FFF2-40B4-BE49-F238E27FC236}">
                <a16:creationId xmlns:a16="http://schemas.microsoft.com/office/drawing/2014/main" id="{E78A1DCF-2F58-E240-9B6B-25DED56E8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6498" y="2232282"/>
            <a:ext cx="1913467" cy="1270000"/>
          </a:xfrm>
          <a:prstGeom prst="rect">
            <a:avLst/>
          </a:prstGeom>
        </p:spPr>
      </p:pic>
      <p:sp>
        <p:nvSpPr>
          <p:cNvPr id="26" name="TekstSylinder 25">
            <a:extLst>
              <a:ext uri="{FF2B5EF4-FFF2-40B4-BE49-F238E27FC236}">
                <a16:creationId xmlns:a16="http://schemas.microsoft.com/office/drawing/2014/main" id="{6B9D6108-3DC1-AD49-9643-6A273B2451F5}"/>
              </a:ext>
            </a:extLst>
          </p:cNvPr>
          <p:cNvSpPr txBox="1"/>
          <p:nvPr/>
        </p:nvSpPr>
        <p:spPr>
          <a:xfrm>
            <a:off x="6372155" y="3075301"/>
            <a:ext cx="88678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Airbus H135</a:t>
            </a:r>
          </a:p>
          <a:p>
            <a:r>
              <a:rPr lang="nb-NO" sz="1100" dirty="0"/>
              <a:t>Airbus H145</a:t>
            </a:r>
          </a:p>
          <a:p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1430707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Bilde 50">
            <a:extLst>
              <a:ext uri="{FF2B5EF4-FFF2-40B4-BE49-F238E27FC236}">
                <a16:creationId xmlns:a16="http://schemas.microsoft.com/office/drawing/2014/main" id="{6657792F-F26A-6A48-8B86-C0D38165B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202" y="915115"/>
            <a:ext cx="6273800" cy="5181600"/>
          </a:xfrm>
          <a:prstGeom prst="rect">
            <a:avLst/>
          </a:prstGeom>
        </p:spPr>
      </p:pic>
      <p:sp>
        <p:nvSpPr>
          <p:cNvPr id="41" name="Tittel 40">
            <a:extLst>
              <a:ext uri="{FF2B5EF4-FFF2-40B4-BE49-F238E27FC236}">
                <a16:creationId xmlns:a16="http://schemas.microsoft.com/office/drawing/2014/main" id="{83B8F7C5-ACDC-3442-8B00-85BD12D87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Ca. 1 200 personer berøres direkte av støy fra den økte helikoptertrafikken </a:t>
            </a:r>
            <a:endParaRPr lang="nb-NO" b="1" dirty="0">
              <a:highlight>
                <a:srgbClr val="FFFF00"/>
              </a:highlight>
            </a:endParaRP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6A532C8F-ED51-CB43-B2A8-560419696CD1}"/>
              </a:ext>
            </a:extLst>
          </p:cNvPr>
          <p:cNvGrpSpPr/>
          <p:nvPr/>
        </p:nvGrpSpPr>
        <p:grpSpPr>
          <a:xfrm>
            <a:off x="1639783" y="2422199"/>
            <a:ext cx="2565295" cy="3065480"/>
            <a:chOff x="3967310" y="1565189"/>
            <a:chExt cx="2565295" cy="3065480"/>
          </a:xfrm>
        </p:grpSpPr>
        <p:sp>
          <p:nvSpPr>
            <p:cNvPr id="7" name="Friform 6">
              <a:extLst>
                <a:ext uri="{FF2B5EF4-FFF2-40B4-BE49-F238E27FC236}">
                  <a16:creationId xmlns:a16="http://schemas.microsoft.com/office/drawing/2014/main" id="{921006CC-80B3-C247-B473-BF006FF6CDC1}"/>
                </a:ext>
              </a:extLst>
            </p:cNvPr>
            <p:cNvSpPr/>
            <p:nvPr/>
          </p:nvSpPr>
          <p:spPr>
            <a:xfrm>
              <a:off x="5371070" y="1565189"/>
              <a:ext cx="1161535" cy="2916195"/>
            </a:xfrm>
            <a:custGeom>
              <a:avLst/>
              <a:gdLst>
                <a:gd name="connsiteX0" fmla="*/ 0 w 1161535"/>
                <a:gd name="connsiteY0" fmla="*/ 2916195 h 2916195"/>
                <a:gd name="connsiteX1" fmla="*/ 362465 w 1161535"/>
                <a:gd name="connsiteY1" fmla="*/ 2611395 h 2916195"/>
                <a:gd name="connsiteX2" fmla="*/ 766119 w 1161535"/>
                <a:gd name="connsiteY2" fmla="*/ 1845276 h 2916195"/>
                <a:gd name="connsiteX3" fmla="*/ 1029730 w 1161535"/>
                <a:gd name="connsiteY3" fmla="*/ 1046206 h 2916195"/>
                <a:gd name="connsiteX4" fmla="*/ 1120346 w 1161535"/>
                <a:gd name="connsiteY4" fmla="*/ 428368 h 2916195"/>
                <a:gd name="connsiteX5" fmla="*/ 1161535 w 1161535"/>
                <a:gd name="connsiteY5" fmla="*/ 0 h 2916195"/>
                <a:gd name="connsiteX6" fmla="*/ 1161535 w 1161535"/>
                <a:gd name="connsiteY6" fmla="*/ 0 h 2916195"/>
                <a:gd name="connsiteX7" fmla="*/ 1161535 w 1161535"/>
                <a:gd name="connsiteY7" fmla="*/ 0 h 2916195"/>
                <a:gd name="connsiteX8" fmla="*/ 1161535 w 1161535"/>
                <a:gd name="connsiteY8" fmla="*/ 0 h 2916195"/>
                <a:gd name="connsiteX9" fmla="*/ 1161535 w 1161535"/>
                <a:gd name="connsiteY9" fmla="*/ 0 h 291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1535" h="2916195">
                  <a:moveTo>
                    <a:pt x="0" y="2916195"/>
                  </a:moveTo>
                  <a:lnTo>
                    <a:pt x="362465" y="2611395"/>
                  </a:lnTo>
                  <a:lnTo>
                    <a:pt x="766119" y="1845276"/>
                  </a:lnTo>
                  <a:lnTo>
                    <a:pt x="1029730" y="1046206"/>
                  </a:lnTo>
                  <a:lnTo>
                    <a:pt x="1120346" y="428368"/>
                  </a:lnTo>
                  <a:lnTo>
                    <a:pt x="1161535" y="0"/>
                  </a:lnTo>
                  <a:lnTo>
                    <a:pt x="1161535" y="0"/>
                  </a:lnTo>
                  <a:lnTo>
                    <a:pt x="1161535" y="0"/>
                  </a:lnTo>
                  <a:lnTo>
                    <a:pt x="1161535" y="0"/>
                  </a:lnTo>
                  <a:lnTo>
                    <a:pt x="1161535" y="0"/>
                  </a:ln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3473DAF9-4B4A-DB40-B643-681D600C2898}"/>
                </a:ext>
              </a:extLst>
            </p:cNvPr>
            <p:cNvSpPr txBox="1"/>
            <p:nvPr/>
          </p:nvSpPr>
          <p:spPr>
            <a:xfrm>
              <a:off x="3967310" y="4353670"/>
              <a:ext cx="1522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b="1" dirty="0">
                  <a:solidFill>
                    <a:schemeClr val="accent4">
                      <a:lumMod val="75000"/>
                    </a:schemeClr>
                  </a:solidFill>
                </a:rPr>
                <a:t>Trosterudveien 329</a:t>
              </a:r>
            </a:p>
          </p:txBody>
        </p:sp>
      </p:grp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D6AE58DD-2DFE-8B4F-A5C0-18ECC5BA4A41}"/>
              </a:ext>
            </a:extLst>
          </p:cNvPr>
          <p:cNvGrpSpPr/>
          <p:nvPr/>
        </p:nvGrpSpPr>
        <p:grpSpPr>
          <a:xfrm>
            <a:off x="1984442" y="4094480"/>
            <a:ext cx="2772572" cy="829015"/>
            <a:chOff x="4311969" y="3237470"/>
            <a:chExt cx="2772572" cy="829015"/>
          </a:xfrm>
        </p:grpSpPr>
        <p:sp>
          <p:nvSpPr>
            <p:cNvPr id="12" name="Friform 11">
              <a:extLst>
                <a:ext uri="{FF2B5EF4-FFF2-40B4-BE49-F238E27FC236}">
                  <a16:creationId xmlns:a16="http://schemas.microsoft.com/office/drawing/2014/main" id="{D984FEBF-7284-4E43-8280-B4AC42E36AF1}"/>
                </a:ext>
              </a:extLst>
            </p:cNvPr>
            <p:cNvSpPr/>
            <p:nvPr/>
          </p:nvSpPr>
          <p:spPr>
            <a:xfrm>
              <a:off x="5420497" y="3237470"/>
              <a:ext cx="1664044" cy="691979"/>
            </a:xfrm>
            <a:custGeom>
              <a:avLst/>
              <a:gdLst>
                <a:gd name="connsiteX0" fmla="*/ 0 w 1664044"/>
                <a:gd name="connsiteY0" fmla="*/ 691979 h 691979"/>
                <a:gd name="connsiteX1" fmla="*/ 551935 w 1664044"/>
                <a:gd name="connsiteY1" fmla="*/ 593125 h 691979"/>
                <a:gd name="connsiteX2" fmla="*/ 1079157 w 1664044"/>
                <a:gd name="connsiteY2" fmla="*/ 304800 h 691979"/>
                <a:gd name="connsiteX3" fmla="*/ 1664044 w 1664044"/>
                <a:gd name="connsiteY3" fmla="*/ 0 h 691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4044" h="691979">
                  <a:moveTo>
                    <a:pt x="0" y="691979"/>
                  </a:moveTo>
                  <a:lnTo>
                    <a:pt x="551935" y="593125"/>
                  </a:lnTo>
                  <a:lnTo>
                    <a:pt x="1079157" y="304800"/>
                  </a:lnTo>
                  <a:lnTo>
                    <a:pt x="1664044" y="0"/>
                  </a:ln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288E5ABD-2B57-E149-ACA9-E1171278DEBA}"/>
                </a:ext>
              </a:extLst>
            </p:cNvPr>
            <p:cNvSpPr txBox="1"/>
            <p:nvPr/>
          </p:nvSpPr>
          <p:spPr>
            <a:xfrm>
              <a:off x="4311969" y="3789486"/>
              <a:ext cx="11305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b="1" dirty="0">
                  <a:solidFill>
                    <a:schemeClr val="accent4">
                      <a:lumMod val="75000"/>
                    </a:schemeClr>
                  </a:solidFill>
                </a:rPr>
                <a:t>Rugdeveien 49</a:t>
              </a: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945B00DB-288C-D141-8BD2-C70F3324E229}"/>
              </a:ext>
            </a:extLst>
          </p:cNvPr>
          <p:cNvGrpSpPr/>
          <p:nvPr/>
        </p:nvGrpSpPr>
        <p:grpSpPr>
          <a:xfrm>
            <a:off x="1888229" y="3928637"/>
            <a:ext cx="2704028" cy="1072005"/>
            <a:chOff x="4215756" y="3071627"/>
            <a:chExt cx="2704028" cy="1072005"/>
          </a:xfrm>
        </p:grpSpPr>
        <p:sp>
          <p:nvSpPr>
            <p:cNvPr id="14" name="Friform 13">
              <a:extLst>
                <a:ext uri="{FF2B5EF4-FFF2-40B4-BE49-F238E27FC236}">
                  <a16:creationId xmlns:a16="http://schemas.microsoft.com/office/drawing/2014/main" id="{F17FFB54-A6EF-424E-88EF-B91DC0770750}"/>
                </a:ext>
              </a:extLst>
            </p:cNvPr>
            <p:cNvSpPr/>
            <p:nvPr/>
          </p:nvSpPr>
          <p:spPr>
            <a:xfrm>
              <a:off x="5247503" y="3204519"/>
              <a:ext cx="1672281" cy="939113"/>
            </a:xfrm>
            <a:custGeom>
              <a:avLst/>
              <a:gdLst>
                <a:gd name="connsiteX0" fmla="*/ 1672281 w 1672281"/>
                <a:gd name="connsiteY0" fmla="*/ 939113 h 939113"/>
                <a:gd name="connsiteX1" fmla="*/ 1565189 w 1672281"/>
                <a:gd name="connsiteY1" fmla="*/ 700216 h 939113"/>
                <a:gd name="connsiteX2" fmla="*/ 1532238 w 1672281"/>
                <a:gd name="connsiteY2" fmla="*/ 626076 h 939113"/>
                <a:gd name="connsiteX3" fmla="*/ 1433383 w 1672281"/>
                <a:gd name="connsiteY3" fmla="*/ 584886 h 939113"/>
                <a:gd name="connsiteX4" fmla="*/ 1351005 w 1672281"/>
                <a:gd name="connsiteY4" fmla="*/ 395416 h 939113"/>
                <a:gd name="connsiteX5" fmla="*/ 1309816 w 1672281"/>
                <a:gd name="connsiteY5" fmla="*/ 304800 h 939113"/>
                <a:gd name="connsiteX6" fmla="*/ 1128583 w 1672281"/>
                <a:gd name="connsiteY6" fmla="*/ 140043 h 939113"/>
                <a:gd name="connsiteX7" fmla="*/ 889686 w 1672281"/>
                <a:gd name="connsiteY7" fmla="*/ 41189 h 939113"/>
                <a:gd name="connsiteX8" fmla="*/ 0 w 1672281"/>
                <a:gd name="connsiteY8" fmla="*/ 0 h 93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2281" h="939113">
                  <a:moveTo>
                    <a:pt x="1672281" y="939113"/>
                  </a:moveTo>
                  <a:lnTo>
                    <a:pt x="1565189" y="700216"/>
                  </a:lnTo>
                  <a:lnTo>
                    <a:pt x="1532238" y="626076"/>
                  </a:lnTo>
                  <a:lnTo>
                    <a:pt x="1433383" y="584886"/>
                  </a:lnTo>
                  <a:lnTo>
                    <a:pt x="1351005" y="395416"/>
                  </a:lnTo>
                  <a:lnTo>
                    <a:pt x="1309816" y="304800"/>
                  </a:lnTo>
                  <a:lnTo>
                    <a:pt x="1128583" y="140043"/>
                  </a:lnTo>
                  <a:lnTo>
                    <a:pt x="889686" y="41189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13EF2CA1-4E18-6B4A-A436-E81D598FE4BD}"/>
                </a:ext>
              </a:extLst>
            </p:cNvPr>
            <p:cNvSpPr txBox="1"/>
            <p:nvPr/>
          </p:nvSpPr>
          <p:spPr>
            <a:xfrm>
              <a:off x="4215756" y="3071627"/>
              <a:ext cx="11418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b="1" dirty="0">
                  <a:solidFill>
                    <a:schemeClr val="accent4">
                      <a:lumMod val="75000"/>
                    </a:schemeClr>
                  </a:solidFill>
                </a:rPr>
                <a:t>Rugdestien 25</a:t>
              </a:r>
            </a:p>
          </p:txBody>
        </p:sp>
      </p:grp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817F2E76-F4D7-7D42-8CDE-11F6508414C6}"/>
              </a:ext>
            </a:extLst>
          </p:cNvPr>
          <p:cNvGrpSpPr/>
          <p:nvPr/>
        </p:nvGrpSpPr>
        <p:grpSpPr>
          <a:xfrm>
            <a:off x="1526962" y="3005643"/>
            <a:ext cx="3164149" cy="405097"/>
            <a:chOff x="1193667" y="2239250"/>
            <a:chExt cx="3164149" cy="405097"/>
          </a:xfrm>
        </p:grpSpPr>
        <p:sp>
          <p:nvSpPr>
            <p:cNvPr id="19" name="Friform 18">
              <a:extLst>
                <a:ext uri="{FF2B5EF4-FFF2-40B4-BE49-F238E27FC236}">
                  <a16:creationId xmlns:a16="http://schemas.microsoft.com/office/drawing/2014/main" id="{6FBC4EAF-C1D0-F94C-81A9-0ED10B45B2A4}"/>
                </a:ext>
              </a:extLst>
            </p:cNvPr>
            <p:cNvSpPr/>
            <p:nvPr/>
          </p:nvSpPr>
          <p:spPr>
            <a:xfrm>
              <a:off x="2702010" y="2347785"/>
              <a:ext cx="1655806" cy="296562"/>
            </a:xfrm>
            <a:custGeom>
              <a:avLst/>
              <a:gdLst>
                <a:gd name="connsiteX0" fmla="*/ 1655806 w 1655806"/>
                <a:gd name="connsiteY0" fmla="*/ 296562 h 296562"/>
                <a:gd name="connsiteX1" fmla="*/ 1342768 w 1655806"/>
                <a:gd name="connsiteY1" fmla="*/ 247135 h 296562"/>
                <a:gd name="connsiteX2" fmla="*/ 1112109 w 1655806"/>
                <a:gd name="connsiteY2" fmla="*/ 189470 h 296562"/>
                <a:gd name="connsiteX3" fmla="*/ 963827 w 1655806"/>
                <a:gd name="connsiteY3" fmla="*/ 205946 h 296562"/>
                <a:gd name="connsiteX4" fmla="*/ 832022 w 1655806"/>
                <a:gd name="connsiteY4" fmla="*/ 172994 h 296562"/>
                <a:gd name="connsiteX5" fmla="*/ 131806 w 1655806"/>
                <a:gd name="connsiteY5" fmla="*/ 0 h 296562"/>
                <a:gd name="connsiteX6" fmla="*/ 0 w 1655806"/>
                <a:gd name="connsiteY6" fmla="*/ 8237 h 296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5806" h="296562">
                  <a:moveTo>
                    <a:pt x="1655806" y="296562"/>
                  </a:moveTo>
                  <a:lnTo>
                    <a:pt x="1342768" y="247135"/>
                  </a:lnTo>
                  <a:lnTo>
                    <a:pt x="1112109" y="189470"/>
                  </a:lnTo>
                  <a:lnTo>
                    <a:pt x="963827" y="205946"/>
                  </a:lnTo>
                  <a:lnTo>
                    <a:pt x="832022" y="172994"/>
                  </a:lnTo>
                  <a:lnTo>
                    <a:pt x="131806" y="0"/>
                  </a:lnTo>
                  <a:lnTo>
                    <a:pt x="0" y="8237"/>
                  </a:ln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272B7510-FBFB-9F47-950E-FE902BF8D27E}"/>
                </a:ext>
              </a:extLst>
            </p:cNvPr>
            <p:cNvSpPr txBox="1"/>
            <p:nvPr/>
          </p:nvSpPr>
          <p:spPr>
            <a:xfrm>
              <a:off x="1193667" y="2239250"/>
              <a:ext cx="15229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200" b="1" dirty="0" err="1">
                  <a:solidFill>
                    <a:schemeClr val="accent4">
                      <a:lumMod val="75000"/>
                    </a:schemeClr>
                  </a:solidFill>
                </a:rPr>
                <a:t>Brantenborgveien</a:t>
              </a:r>
              <a:r>
                <a:rPr lang="nb-NO" sz="1200" b="1" dirty="0">
                  <a:solidFill>
                    <a:schemeClr val="accent4">
                      <a:lumMod val="75000"/>
                    </a:schemeClr>
                  </a:solidFill>
                </a:rPr>
                <a:t> 40</a:t>
              </a:r>
            </a:p>
          </p:txBody>
        </p:sp>
      </p:grpSp>
      <p:sp>
        <p:nvSpPr>
          <p:cNvPr id="21" name="Friform 20">
            <a:extLst>
              <a:ext uri="{FF2B5EF4-FFF2-40B4-BE49-F238E27FC236}">
                <a16:creationId xmlns:a16="http://schemas.microsoft.com/office/drawing/2014/main" id="{E574263B-E610-5D4B-BD53-819F05496AAD}"/>
              </a:ext>
            </a:extLst>
          </p:cNvPr>
          <p:cNvSpPr/>
          <p:nvPr/>
        </p:nvSpPr>
        <p:spPr>
          <a:xfrm>
            <a:off x="3076495" y="5107734"/>
            <a:ext cx="1252151" cy="749644"/>
          </a:xfrm>
          <a:custGeom>
            <a:avLst/>
            <a:gdLst>
              <a:gd name="connsiteX0" fmla="*/ 0 w 1252151"/>
              <a:gd name="connsiteY0" fmla="*/ 749644 h 749644"/>
              <a:gd name="connsiteX1" fmla="*/ 609600 w 1252151"/>
              <a:gd name="connsiteY1" fmla="*/ 601362 h 749644"/>
              <a:gd name="connsiteX2" fmla="*/ 856735 w 1252151"/>
              <a:gd name="connsiteY2" fmla="*/ 510746 h 749644"/>
              <a:gd name="connsiteX3" fmla="*/ 914400 w 1252151"/>
              <a:gd name="connsiteY3" fmla="*/ 280087 h 749644"/>
              <a:gd name="connsiteX4" fmla="*/ 988540 w 1252151"/>
              <a:gd name="connsiteY4" fmla="*/ 164757 h 749644"/>
              <a:gd name="connsiteX5" fmla="*/ 988540 w 1252151"/>
              <a:gd name="connsiteY5" fmla="*/ 164757 h 749644"/>
              <a:gd name="connsiteX6" fmla="*/ 1120346 w 1252151"/>
              <a:gd name="connsiteY6" fmla="*/ 214184 h 749644"/>
              <a:gd name="connsiteX7" fmla="*/ 1161535 w 1252151"/>
              <a:gd name="connsiteY7" fmla="*/ 98854 h 749644"/>
              <a:gd name="connsiteX8" fmla="*/ 1252151 w 1252151"/>
              <a:gd name="connsiteY8" fmla="*/ 0 h 749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2151" h="749644">
                <a:moveTo>
                  <a:pt x="0" y="749644"/>
                </a:moveTo>
                <a:lnTo>
                  <a:pt x="609600" y="601362"/>
                </a:lnTo>
                <a:lnTo>
                  <a:pt x="856735" y="510746"/>
                </a:lnTo>
                <a:lnTo>
                  <a:pt x="914400" y="280087"/>
                </a:lnTo>
                <a:lnTo>
                  <a:pt x="988540" y="164757"/>
                </a:lnTo>
                <a:lnTo>
                  <a:pt x="988540" y="164757"/>
                </a:lnTo>
                <a:lnTo>
                  <a:pt x="1120346" y="214184"/>
                </a:lnTo>
                <a:lnTo>
                  <a:pt x="1161535" y="98854"/>
                </a:lnTo>
                <a:lnTo>
                  <a:pt x="1252151" y="0"/>
                </a:lnTo>
              </a:path>
            </a:pathLst>
          </a:cu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55BC1C8F-6A5B-1644-94E8-4B26125B0CC3}"/>
              </a:ext>
            </a:extLst>
          </p:cNvPr>
          <p:cNvSpPr txBox="1"/>
          <p:nvPr/>
        </p:nvSpPr>
        <p:spPr>
          <a:xfrm>
            <a:off x="1710050" y="5722995"/>
            <a:ext cx="1498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>
                <a:solidFill>
                  <a:schemeClr val="accent4">
                    <a:lumMod val="75000"/>
                  </a:schemeClr>
                </a:solidFill>
              </a:rPr>
              <a:t>Slemdalsveien 122</a:t>
            </a:r>
          </a:p>
        </p:txBody>
      </p:sp>
      <p:sp>
        <p:nvSpPr>
          <p:cNvPr id="23" name="Friform 22">
            <a:extLst>
              <a:ext uri="{FF2B5EF4-FFF2-40B4-BE49-F238E27FC236}">
                <a16:creationId xmlns:a16="http://schemas.microsoft.com/office/drawing/2014/main" id="{B46E0D0C-D0AA-AE4E-9D13-7BD58F6E0DB1}"/>
              </a:ext>
            </a:extLst>
          </p:cNvPr>
          <p:cNvSpPr/>
          <p:nvPr/>
        </p:nvSpPr>
        <p:spPr>
          <a:xfrm>
            <a:off x="4831154" y="5214825"/>
            <a:ext cx="313038" cy="601363"/>
          </a:xfrm>
          <a:custGeom>
            <a:avLst/>
            <a:gdLst>
              <a:gd name="connsiteX0" fmla="*/ 0 w 313038"/>
              <a:gd name="connsiteY0" fmla="*/ 601363 h 601363"/>
              <a:gd name="connsiteX1" fmla="*/ 230660 w 313038"/>
              <a:gd name="connsiteY1" fmla="*/ 403654 h 601363"/>
              <a:gd name="connsiteX2" fmla="*/ 313038 w 313038"/>
              <a:gd name="connsiteY2" fmla="*/ 313038 h 601363"/>
              <a:gd name="connsiteX3" fmla="*/ 214184 w 313038"/>
              <a:gd name="connsiteY3" fmla="*/ 172995 h 601363"/>
              <a:gd name="connsiteX4" fmla="*/ 107092 w 313038"/>
              <a:gd name="connsiteY4" fmla="*/ 82379 h 601363"/>
              <a:gd name="connsiteX5" fmla="*/ 0 w 313038"/>
              <a:gd name="connsiteY5" fmla="*/ 0 h 601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3038" h="601363">
                <a:moveTo>
                  <a:pt x="0" y="601363"/>
                </a:moveTo>
                <a:lnTo>
                  <a:pt x="230660" y="403654"/>
                </a:lnTo>
                <a:lnTo>
                  <a:pt x="313038" y="313038"/>
                </a:lnTo>
                <a:lnTo>
                  <a:pt x="214184" y="172995"/>
                </a:lnTo>
                <a:lnTo>
                  <a:pt x="107092" y="82379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Friform 23">
            <a:extLst>
              <a:ext uri="{FF2B5EF4-FFF2-40B4-BE49-F238E27FC236}">
                <a16:creationId xmlns:a16="http://schemas.microsoft.com/office/drawing/2014/main" id="{93B4F2CF-BCF0-BB42-BF3F-2AB720DAF596}"/>
              </a:ext>
            </a:extLst>
          </p:cNvPr>
          <p:cNvSpPr/>
          <p:nvPr/>
        </p:nvSpPr>
        <p:spPr>
          <a:xfrm>
            <a:off x="3068257" y="5807950"/>
            <a:ext cx="1787611" cy="57665"/>
          </a:xfrm>
          <a:custGeom>
            <a:avLst/>
            <a:gdLst>
              <a:gd name="connsiteX0" fmla="*/ 1787611 w 1787611"/>
              <a:gd name="connsiteY0" fmla="*/ 0 h 57665"/>
              <a:gd name="connsiteX1" fmla="*/ 0 w 1787611"/>
              <a:gd name="connsiteY1" fmla="*/ 57665 h 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7611" h="57665">
                <a:moveTo>
                  <a:pt x="1787611" y="0"/>
                </a:moveTo>
                <a:lnTo>
                  <a:pt x="0" y="57665"/>
                </a:lnTo>
              </a:path>
            </a:pathLst>
          </a:cu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1" name="Gruppe 30">
            <a:extLst>
              <a:ext uri="{FF2B5EF4-FFF2-40B4-BE49-F238E27FC236}">
                <a16:creationId xmlns:a16="http://schemas.microsoft.com/office/drawing/2014/main" id="{E32523E3-2454-764D-A59D-F35EF1E02063}"/>
              </a:ext>
            </a:extLst>
          </p:cNvPr>
          <p:cNvGrpSpPr/>
          <p:nvPr/>
        </p:nvGrpSpPr>
        <p:grpSpPr>
          <a:xfrm>
            <a:off x="5729079" y="1471508"/>
            <a:ext cx="5785834" cy="2087512"/>
            <a:chOff x="5395784" y="705115"/>
            <a:chExt cx="5785834" cy="2087512"/>
          </a:xfrm>
        </p:grpSpPr>
        <p:sp>
          <p:nvSpPr>
            <p:cNvPr id="28" name="Friform 27">
              <a:extLst>
                <a:ext uri="{FF2B5EF4-FFF2-40B4-BE49-F238E27FC236}">
                  <a16:creationId xmlns:a16="http://schemas.microsoft.com/office/drawing/2014/main" id="{ACF1DBD1-B6F4-1344-BD08-35F0D959138C}"/>
                </a:ext>
              </a:extLst>
            </p:cNvPr>
            <p:cNvSpPr/>
            <p:nvPr/>
          </p:nvSpPr>
          <p:spPr>
            <a:xfrm>
              <a:off x="5395784" y="856735"/>
              <a:ext cx="4226011" cy="1935892"/>
            </a:xfrm>
            <a:custGeom>
              <a:avLst/>
              <a:gdLst>
                <a:gd name="connsiteX0" fmla="*/ 0 w 4226011"/>
                <a:gd name="connsiteY0" fmla="*/ 1935892 h 1935892"/>
                <a:gd name="connsiteX1" fmla="*/ 288324 w 4226011"/>
                <a:gd name="connsiteY1" fmla="*/ 1845276 h 1935892"/>
                <a:gd name="connsiteX2" fmla="*/ 378940 w 4226011"/>
                <a:gd name="connsiteY2" fmla="*/ 1664043 h 1935892"/>
                <a:gd name="connsiteX3" fmla="*/ 659027 w 4226011"/>
                <a:gd name="connsiteY3" fmla="*/ 1507524 h 1935892"/>
                <a:gd name="connsiteX4" fmla="*/ 807308 w 4226011"/>
                <a:gd name="connsiteY4" fmla="*/ 1474573 h 1935892"/>
                <a:gd name="connsiteX5" fmla="*/ 1037967 w 4226011"/>
                <a:gd name="connsiteY5" fmla="*/ 1243914 h 1935892"/>
                <a:gd name="connsiteX6" fmla="*/ 1359243 w 4226011"/>
                <a:gd name="connsiteY6" fmla="*/ 1087395 h 1935892"/>
                <a:gd name="connsiteX7" fmla="*/ 1664043 w 4226011"/>
                <a:gd name="connsiteY7" fmla="*/ 659027 h 1935892"/>
                <a:gd name="connsiteX8" fmla="*/ 1985319 w 4226011"/>
                <a:gd name="connsiteY8" fmla="*/ 313038 h 1935892"/>
                <a:gd name="connsiteX9" fmla="*/ 4226011 w 4226011"/>
                <a:gd name="connsiteY9" fmla="*/ 0 h 1935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6011" h="1935892">
                  <a:moveTo>
                    <a:pt x="0" y="1935892"/>
                  </a:moveTo>
                  <a:lnTo>
                    <a:pt x="288324" y="1845276"/>
                  </a:lnTo>
                  <a:lnTo>
                    <a:pt x="378940" y="1664043"/>
                  </a:lnTo>
                  <a:lnTo>
                    <a:pt x="659027" y="1507524"/>
                  </a:lnTo>
                  <a:lnTo>
                    <a:pt x="807308" y="1474573"/>
                  </a:lnTo>
                  <a:lnTo>
                    <a:pt x="1037967" y="1243914"/>
                  </a:lnTo>
                  <a:lnTo>
                    <a:pt x="1359243" y="1087395"/>
                  </a:lnTo>
                  <a:lnTo>
                    <a:pt x="1664043" y="659027"/>
                  </a:lnTo>
                  <a:lnTo>
                    <a:pt x="1985319" y="313038"/>
                  </a:lnTo>
                  <a:lnTo>
                    <a:pt x="4226011" y="0"/>
                  </a:ln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3B6CB683-9648-FC43-8AD8-F6C953C917DC}"/>
                </a:ext>
              </a:extLst>
            </p:cNvPr>
            <p:cNvSpPr txBox="1"/>
            <p:nvPr/>
          </p:nvSpPr>
          <p:spPr>
            <a:xfrm>
              <a:off x="9637477" y="705115"/>
              <a:ext cx="15441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200" b="1" dirty="0">
                  <a:solidFill>
                    <a:schemeClr val="accent4">
                      <a:lumMod val="75000"/>
                    </a:schemeClr>
                  </a:solidFill>
                </a:rPr>
                <a:t>Sognsvannsveien 221</a:t>
              </a:r>
            </a:p>
          </p:txBody>
        </p:sp>
      </p:grpSp>
      <p:sp>
        <p:nvSpPr>
          <p:cNvPr id="32" name="Friform 31">
            <a:extLst>
              <a:ext uri="{FF2B5EF4-FFF2-40B4-BE49-F238E27FC236}">
                <a16:creationId xmlns:a16="http://schemas.microsoft.com/office/drawing/2014/main" id="{B3C7BE16-E3A9-4F45-BA3A-A3164D94C240}"/>
              </a:ext>
            </a:extLst>
          </p:cNvPr>
          <p:cNvSpPr/>
          <p:nvPr/>
        </p:nvSpPr>
        <p:spPr>
          <a:xfrm>
            <a:off x="6264538" y="1095907"/>
            <a:ext cx="3756454" cy="1680518"/>
          </a:xfrm>
          <a:custGeom>
            <a:avLst/>
            <a:gdLst>
              <a:gd name="connsiteX0" fmla="*/ 0 w 3756454"/>
              <a:gd name="connsiteY0" fmla="*/ 1680518 h 1680518"/>
              <a:gd name="connsiteX1" fmla="*/ 115330 w 3756454"/>
              <a:gd name="connsiteY1" fmla="*/ 1466335 h 1680518"/>
              <a:gd name="connsiteX2" fmla="*/ 288325 w 3756454"/>
              <a:gd name="connsiteY2" fmla="*/ 1326291 h 1680518"/>
              <a:gd name="connsiteX3" fmla="*/ 700216 w 3756454"/>
              <a:gd name="connsiteY3" fmla="*/ 897924 h 1680518"/>
              <a:gd name="connsiteX4" fmla="*/ 1178011 w 3756454"/>
              <a:gd name="connsiteY4" fmla="*/ 453081 h 1680518"/>
              <a:gd name="connsiteX5" fmla="*/ 1573427 w 3756454"/>
              <a:gd name="connsiteY5" fmla="*/ 0 h 1680518"/>
              <a:gd name="connsiteX6" fmla="*/ 3756454 w 3756454"/>
              <a:gd name="connsiteY6" fmla="*/ 0 h 1680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56454" h="1680518">
                <a:moveTo>
                  <a:pt x="0" y="1680518"/>
                </a:moveTo>
                <a:lnTo>
                  <a:pt x="115330" y="1466335"/>
                </a:lnTo>
                <a:lnTo>
                  <a:pt x="288325" y="1326291"/>
                </a:lnTo>
                <a:lnTo>
                  <a:pt x="700216" y="897924"/>
                </a:lnTo>
                <a:lnTo>
                  <a:pt x="1178011" y="453081"/>
                </a:lnTo>
                <a:lnTo>
                  <a:pt x="1573427" y="0"/>
                </a:lnTo>
                <a:lnTo>
                  <a:pt x="3756454" y="0"/>
                </a:lnTo>
              </a:path>
            </a:pathLst>
          </a:cu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9874EB13-F30D-8B4F-977B-FF19C2839F56}"/>
              </a:ext>
            </a:extLst>
          </p:cNvPr>
          <p:cNvSpPr txBox="1"/>
          <p:nvPr/>
        </p:nvSpPr>
        <p:spPr>
          <a:xfrm>
            <a:off x="10020992" y="957407"/>
            <a:ext cx="1327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solidFill>
                  <a:schemeClr val="accent4">
                    <a:lumMod val="75000"/>
                  </a:schemeClr>
                </a:solidFill>
              </a:rPr>
              <a:t>Gaustadveien 512</a:t>
            </a:r>
          </a:p>
        </p:txBody>
      </p:sp>
      <p:sp>
        <p:nvSpPr>
          <p:cNvPr id="38" name="Friform 37">
            <a:extLst>
              <a:ext uri="{FF2B5EF4-FFF2-40B4-BE49-F238E27FC236}">
                <a16:creationId xmlns:a16="http://schemas.microsoft.com/office/drawing/2014/main" id="{5D080459-EFA8-754F-8188-8C80A3334FCC}"/>
              </a:ext>
            </a:extLst>
          </p:cNvPr>
          <p:cNvSpPr/>
          <p:nvPr/>
        </p:nvSpPr>
        <p:spPr>
          <a:xfrm>
            <a:off x="7895630" y="1104144"/>
            <a:ext cx="2117124" cy="1268627"/>
          </a:xfrm>
          <a:custGeom>
            <a:avLst/>
            <a:gdLst>
              <a:gd name="connsiteX0" fmla="*/ 181233 w 2117124"/>
              <a:gd name="connsiteY0" fmla="*/ 930876 h 1268627"/>
              <a:gd name="connsiteX1" fmla="*/ 214184 w 2117124"/>
              <a:gd name="connsiteY1" fmla="*/ 1095633 h 1268627"/>
              <a:gd name="connsiteX2" fmla="*/ 181233 w 2117124"/>
              <a:gd name="connsiteY2" fmla="*/ 1210963 h 1268627"/>
              <a:gd name="connsiteX3" fmla="*/ 90616 w 2117124"/>
              <a:gd name="connsiteY3" fmla="*/ 1268627 h 1268627"/>
              <a:gd name="connsiteX4" fmla="*/ 0 w 2117124"/>
              <a:gd name="connsiteY4" fmla="*/ 1169773 h 1268627"/>
              <a:gd name="connsiteX5" fmla="*/ 98854 w 2117124"/>
              <a:gd name="connsiteY5" fmla="*/ 955590 h 1268627"/>
              <a:gd name="connsiteX6" fmla="*/ 378941 w 2117124"/>
              <a:gd name="connsiteY6" fmla="*/ 667265 h 1268627"/>
              <a:gd name="connsiteX7" fmla="*/ 1771135 w 2117124"/>
              <a:gd name="connsiteY7" fmla="*/ 329514 h 1268627"/>
              <a:gd name="connsiteX8" fmla="*/ 2042984 w 2117124"/>
              <a:gd name="connsiteY8" fmla="*/ 90617 h 1268627"/>
              <a:gd name="connsiteX9" fmla="*/ 2117124 w 2117124"/>
              <a:gd name="connsiteY9" fmla="*/ 0 h 126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17124" h="1268627">
                <a:moveTo>
                  <a:pt x="181233" y="930876"/>
                </a:moveTo>
                <a:lnTo>
                  <a:pt x="214184" y="1095633"/>
                </a:lnTo>
                <a:lnTo>
                  <a:pt x="181233" y="1210963"/>
                </a:lnTo>
                <a:lnTo>
                  <a:pt x="90616" y="1268627"/>
                </a:lnTo>
                <a:lnTo>
                  <a:pt x="0" y="1169773"/>
                </a:lnTo>
                <a:lnTo>
                  <a:pt x="98854" y="955590"/>
                </a:lnTo>
                <a:lnTo>
                  <a:pt x="378941" y="667265"/>
                </a:lnTo>
                <a:lnTo>
                  <a:pt x="1771135" y="329514"/>
                </a:lnTo>
                <a:lnTo>
                  <a:pt x="2042984" y="90617"/>
                </a:lnTo>
                <a:lnTo>
                  <a:pt x="2117124" y="0"/>
                </a:lnTo>
              </a:path>
            </a:pathLst>
          </a:cu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Friform 41">
            <a:extLst>
              <a:ext uri="{FF2B5EF4-FFF2-40B4-BE49-F238E27FC236}">
                <a16:creationId xmlns:a16="http://schemas.microsoft.com/office/drawing/2014/main" id="{46CF293C-30C7-6843-8799-CF054479DA1A}"/>
              </a:ext>
            </a:extLst>
          </p:cNvPr>
          <p:cNvSpPr/>
          <p:nvPr/>
        </p:nvSpPr>
        <p:spPr>
          <a:xfrm>
            <a:off x="6099781" y="1030004"/>
            <a:ext cx="461319" cy="2059459"/>
          </a:xfrm>
          <a:custGeom>
            <a:avLst/>
            <a:gdLst>
              <a:gd name="connsiteX0" fmla="*/ 90617 w 461319"/>
              <a:gd name="connsiteY0" fmla="*/ 0 h 2059459"/>
              <a:gd name="connsiteX1" fmla="*/ 0 w 461319"/>
              <a:gd name="connsiteY1" fmla="*/ 222421 h 2059459"/>
              <a:gd name="connsiteX2" fmla="*/ 57665 w 461319"/>
              <a:gd name="connsiteY2" fmla="*/ 906162 h 2059459"/>
              <a:gd name="connsiteX3" fmla="*/ 24714 w 461319"/>
              <a:gd name="connsiteY3" fmla="*/ 1342767 h 2059459"/>
              <a:gd name="connsiteX4" fmla="*/ 74141 w 461319"/>
              <a:gd name="connsiteY4" fmla="*/ 1598140 h 2059459"/>
              <a:gd name="connsiteX5" fmla="*/ 345990 w 461319"/>
              <a:gd name="connsiteY5" fmla="*/ 1960605 h 2059459"/>
              <a:gd name="connsiteX6" fmla="*/ 461319 w 461319"/>
              <a:gd name="connsiteY6" fmla="*/ 2059459 h 2059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1319" h="2059459">
                <a:moveTo>
                  <a:pt x="90617" y="0"/>
                </a:moveTo>
                <a:lnTo>
                  <a:pt x="0" y="222421"/>
                </a:lnTo>
                <a:lnTo>
                  <a:pt x="57665" y="906162"/>
                </a:lnTo>
                <a:lnTo>
                  <a:pt x="24714" y="1342767"/>
                </a:lnTo>
                <a:lnTo>
                  <a:pt x="74141" y="1598140"/>
                </a:lnTo>
                <a:lnTo>
                  <a:pt x="345990" y="1960605"/>
                </a:lnTo>
                <a:lnTo>
                  <a:pt x="461319" y="2059459"/>
                </a:lnTo>
              </a:path>
            </a:pathLst>
          </a:cu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6" name="Gruppe 45">
            <a:extLst>
              <a:ext uri="{FF2B5EF4-FFF2-40B4-BE49-F238E27FC236}">
                <a16:creationId xmlns:a16="http://schemas.microsoft.com/office/drawing/2014/main" id="{BCDCA6D7-92B1-344D-BFE5-30C1383A43B7}"/>
              </a:ext>
            </a:extLst>
          </p:cNvPr>
          <p:cNvGrpSpPr/>
          <p:nvPr/>
        </p:nvGrpSpPr>
        <p:grpSpPr>
          <a:xfrm>
            <a:off x="5329687" y="4583904"/>
            <a:ext cx="215531" cy="202555"/>
            <a:chOff x="9514541" y="2496066"/>
            <a:chExt cx="286871" cy="296561"/>
          </a:xfrm>
        </p:grpSpPr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DC7BCF1C-3AA3-824D-9181-1D330A05446E}"/>
                </a:ext>
              </a:extLst>
            </p:cNvPr>
            <p:cNvSpPr/>
            <p:nvPr/>
          </p:nvSpPr>
          <p:spPr>
            <a:xfrm>
              <a:off x="9514541" y="2496066"/>
              <a:ext cx="286871" cy="296561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0AAE9ED1-BD08-9C44-8200-48D04BED46B9}"/>
                </a:ext>
              </a:extLst>
            </p:cNvPr>
            <p:cNvSpPr/>
            <p:nvPr/>
          </p:nvSpPr>
          <p:spPr>
            <a:xfrm>
              <a:off x="9568914" y="2552276"/>
              <a:ext cx="178125" cy="18414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0" name="Ellipse 49">
            <a:extLst>
              <a:ext uri="{FF2B5EF4-FFF2-40B4-BE49-F238E27FC236}">
                <a16:creationId xmlns:a16="http://schemas.microsoft.com/office/drawing/2014/main" id="{53FCFC74-996D-C345-A99F-18F883D6C30D}"/>
              </a:ext>
            </a:extLst>
          </p:cNvPr>
          <p:cNvSpPr/>
          <p:nvPr/>
        </p:nvSpPr>
        <p:spPr>
          <a:xfrm>
            <a:off x="4084678" y="3637241"/>
            <a:ext cx="2525138" cy="2331153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1176640A-D9FB-004B-82CD-6DE72AE43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8327" y="1004324"/>
            <a:ext cx="2391907" cy="1055409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757050D4-755D-EC48-98BE-3F4017AD1AC3}"/>
              </a:ext>
            </a:extLst>
          </p:cNvPr>
          <p:cNvSpPr/>
          <p:nvPr/>
        </p:nvSpPr>
        <p:spPr>
          <a:xfrm>
            <a:off x="5970668" y="5210680"/>
            <a:ext cx="417305" cy="412201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nb-NO" sz="600" dirty="0">
                <a:solidFill>
                  <a:srgbClr val="FF0000"/>
                </a:solidFill>
              </a:rPr>
              <a:t>Ny Helipad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3A87738-6661-C041-8619-989E78585472}"/>
              </a:ext>
            </a:extLst>
          </p:cNvPr>
          <p:cNvSpPr/>
          <p:nvPr/>
        </p:nvSpPr>
        <p:spPr>
          <a:xfrm>
            <a:off x="5689861" y="4802817"/>
            <a:ext cx="417305" cy="412201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nb-NO" sz="600" dirty="0">
                <a:solidFill>
                  <a:srgbClr val="FF0000"/>
                </a:solidFill>
              </a:rPr>
              <a:t>Ny Helipad</a:t>
            </a: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43CA7793-FBBB-424F-A4A5-8F3E0A3D20F1}"/>
              </a:ext>
            </a:extLst>
          </p:cNvPr>
          <p:cNvSpPr/>
          <p:nvPr/>
        </p:nvSpPr>
        <p:spPr>
          <a:xfrm>
            <a:off x="5206699" y="4457589"/>
            <a:ext cx="417305" cy="412201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nb-NO" sz="600" dirty="0">
                <a:solidFill>
                  <a:srgbClr val="FF0000"/>
                </a:solidFill>
              </a:rPr>
              <a:t>Midler-tidig Helipad</a:t>
            </a:r>
          </a:p>
        </p:txBody>
      </p:sp>
    </p:spTree>
    <p:extLst>
      <p:ext uri="{BB962C8B-B14F-4D97-AF65-F5344CB8AC3E}">
        <p14:creationId xmlns:p14="http://schemas.microsoft.com/office/powerpoint/2010/main" val="544116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tel 40">
            <a:extLst>
              <a:ext uri="{FF2B5EF4-FFF2-40B4-BE49-F238E27FC236}">
                <a16:creationId xmlns:a16="http://schemas.microsoft.com/office/drawing/2014/main" id="{83B8F7C5-ACDC-3442-8B00-85BD12D87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b="1" dirty="0"/>
              <a:t>En av markas viktigste inngangsporter ødelegges</a:t>
            </a:r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DF6F0DEA-D518-5547-8E9B-C895971A8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53" y="1177309"/>
            <a:ext cx="7040861" cy="4896106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F353249E-432F-5248-A5BB-5D89930E0203}"/>
              </a:ext>
            </a:extLst>
          </p:cNvPr>
          <p:cNvSpPr/>
          <p:nvPr/>
        </p:nvSpPr>
        <p:spPr>
          <a:xfrm>
            <a:off x="557174" y="1268453"/>
            <a:ext cx="417305" cy="412201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nb-NO" sz="600" dirty="0">
                <a:solidFill>
                  <a:srgbClr val="FF0000"/>
                </a:solidFill>
              </a:rPr>
              <a:t>Midler-tidig Helipad</a:t>
            </a:r>
          </a:p>
        </p:txBody>
      </p:sp>
    </p:spTree>
    <p:extLst>
      <p:ext uri="{BB962C8B-B14F-4D97-AF65-F5344CB8AC3E}">
        <p14:creationId xmlns:p14="http://schemas.microsoft.com/office/powerpoint/2010/main" val="696111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64A3ECA-E766-9B41-9FD5-441764EDD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9426" y="890150"/>
            <a:ext cx="10076033" cy="5217185"/>
          </a:xfrm>
          <a:prstGeom prst="rect">
            <a:avLst/>
          </a:prstGeom>
        </p:spPr>
      </p:pic>
      <p:sp>
        <p:nvSpPr>
          <p:cNvPr id="41" name="Tittel 40">
            <a:extLst>
              <a:ext uri="{FF2B5EF4-FFF2-40B4-BE49-F238E27FC236}">
                <a16:creationId xmlns:a16="http://schemas.microsoft.com/office/drawing/2014/main" id="{83B8F7C5-ACDC-3442-8B00-85BD12D87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Det er mye kø på Ring3 – ambulansene vil kjøre gjennom boligområder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474E620-A3A6-E64E-8E24-74DDC35DFC50}"/>
              </a:ext>
            </a:extLst>
          </p:cNvPr>
          <p:cNvSpPr txBox="1"/>
          <p:nvPr/>
        </p:nvSpPr>
        <p:spPr>
          <a:xfrm>
            <a:off x="9132047" y="4121259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solidFill>
                  <a:schemeClr val="accent4">
                    <a:lumMod val="75000"/>
                  </a:schemeClr>
                </a:solidFill>
              </a:rPr>
              <a:t>Ring 3</a:t>
            </a:r>
          </a:p>
        </p:txBody>
      </p:sp>
      <p:sp>
        <p:nvSpPr>
          <p:cNvPr id="3" name="Friform 2">
            <a:extLst>
              <a:ext uri="{FF2B5EF4-FFF2-40B4-BE49-F238E27FC236}">
                <a16:creationId xmlns:a16="http://schemas.microsoft.com/office/drawing/2014/main" id="{1F510D51-F73F-6148-88D3-66BBD4638C4B}"/>
              </a:ext>
            </a:extLst>
          </p:cNvPr>
          <p:cNvSpPr/>
          <p:nvPr/>
        </p:nvSpPr>
        <p:spPr>
          <a:xfrm>
            <a:off x="4262034" y="1038386"/>
            <a:ext cx="7392691" cy="5013702"/>
          </a:xfrm>
          <a:custGeom>
            <a:avLst/>
            <a:gdLst>
              <a:gd name="connsiteX0" fmla="*/ 6966488 w 7392691"/>
              <a:gd name="connsiteY0" fmla="*/ 5013702 h 5013702"/>
              <a:gd name="connsiteX1" fmla="*/ 7191213 w 7392691"/>
              <a:gd name="connsiteY1" fmla="*/ 3952068 h 5013702"/>
              <a:gd name="connsiteX2" fmla="*/ 7284203 w 7392691"/>
              <a:gd name="connsiteY2" fmla="*/ 3386380 h 5013702"/>
              <a:gd name="connsiteX3" fmla="*/ 7392691 w 7392691"/>
              <a:gd name="connsiteY3" fmla="*/ 3022170 h 5013702"/>
              <a:gd name="connsiteX4" fmla="*/ 7377193 w 7392691"/>
              <a:gd name="connsiteY4" fmla="*/ 2603716 h 5013702"/>
              <a:gd name="connsiteX5" fmla="*/ 7276454 w 7392691"/>
              <a:gd name="connsiteY5" fmla="*/ 2347994 h 5013702"/>
              <a:gd name="connsiteX6" fmla="*/ 7160217 w 7392691"/>
              <a:gd name="connsiteY6" fmla="*/ 2045777 h 5013702"/>
              <a:gd name="connsiteX7" fmla="*/ 7051729 w 7392691"/>
              <a:gd name="connsiteY7" fmla="*/ 1650570 h 5013702"/>
              <a:gd name="connsiteX8" fmla="*/ 6796007 w 7392691"/>
              <a:gd name="connsiteY8" fmla="*/ 1146875 h 5013702"/>
              <a:gd name="connsiteX9" fmla="*/ 6315559 w 7392691"/>
              <a:gd name="connsiteY9" fmla="*/ 705173 h 5013702"/>
              <a:gd name="connsiteX10" fmla="*/ 5711125 w 7392691"/>
              <a:gd name="connsiteY10" fmla="*/ 294468 h 5013702"/>
              <a:gd name="connsiteX11" fmla="*/ 5331417 w 7392691"/>
              <a:gd name="connsiteY11" fmla="*/ 85241 h 5013702"/>
              <a:gd name="connsiteX12" fmla="*/ 5215180 w 7392691"/>
              <a:gd name="connsiteY12" fmla="*/ 54245 h 5013702"/>
              <a:gd name="connsiteX13" fmla="*/ 3983064 w 7392691"/>
              <a:gd name="connsiteY13" fmla="*/ 85241 h 5013702"/>
              <a:gd name="connsiteX14" fmla="*/ 3789335 w 7392691"/>
              <a:gd name="connsiteY14" fmla="*/ 100739 h 5013702"/>
              <a:gd name="connsiteX15" fmla="*/ 3595607 w 7392691"/>
              <a:gd name="connsiteY15" fmla="*/ 108489 h 5013702"/>
              <a:gd name="connsiteX16" fmla="*/ 2913681 w 7392691"/>
              <a:gd name="connsiteY16" fmla="*/ 15499 h 5013702"/>
              <a:gd name="connsiteX17" fmla="*/ 2781946 w 7392691"/>
              <a:gd name="connsiteY17" fmla="*/ 0 h 5013702"/>
              <a:gd name="connsiteX18" fmla="*/ 2007030 w 7392691"/>
              <a:gd name="connsiteY18" fmla="*/ 178231 h 5013702"/>
              <a:gd name="connsiteX19" fmla="*/ 1859797 w 7392691"/>
              <a:gd name="connsiteY19" fmla="*/ 224726 h 5013702"/>
              <a:gd name="connsiteX20" fmla="*/ 1805552 w 7392691"/>
              <a:gd name="connsiteY20" fmla="*/ 302217 h 5013702"/>
              <a:gd name="connsiteX21" fmla="*/ 1743559 w 7392691"/>
              <a:gd name="connsiteY21" fmla="*/ 441702 h 5013702"/>
              <a:gd name="connsiteX22" fmla="*/ 1728061 w 7392691"/>
              <a:gd name="connsiteY22" fmla="*/ 550190 h 5013702"/>
              <a:gd name="connsiteX23" fmla="*/ 1681566 w 7392691"/>
              <a:gd name="connsiteY23" fmla="*/ 759417 h 5013702"/>
              <a:gd name="connsiteX24" fmla="*/ 1565329 w 7392691"/>
              <a:gd name="connsiteY24" fmla="*/ 999641 h 5013702"/>
              <a:gd name="connsiteX25" fmla="*/ 1294108 w 7392691"/>
              <a:gd name="connsiteY25" fmla="*/ 1247614 h 5013702"/>
              <a:gd name="connsiteX26" fmla="*/ 1030637 w 7392691"/>
              <a:gd name="connsiteY26" fmla="*/ 1472339 h 5013702"/>
              <a:gd name="connsiteX27" fmla="*/ 759417 w 7392691"/>
              <a:gd name="connsiteY27" fmla="*/ 1782306 h 5013702"/>
              <a:gd name="connsiteX28" fmla="*/ 573437 w 7392691"/>
              <a:gd name="connsiteY28" fmla="*/ 1952787 h 5013702"/>
              <a:gd name="connsiteX29" fmla="*/ 426203 w 7392691"/>
              <a:gd name="connsiteY29" fmla="*/ 2107770 h 5013702"/>
              <a:gd name="connsiteX30" fmla="*/ 542441 w 7392691"/>
              <a:gd name="connsiteY30" fmla="*/ 2293750 h 5013702"/>
              <a:gd name="connsiteX31" fmla="*/ 658678 w 7392691"/>
              <a:gd name="connsiteY31" fmla="*/ 2518475 h 5013702"/>
              <a:gd name="connsiteX32" fmla="*/ 658678 w 7392691"/>
              <a:gd name="connsiteY32" fmla="*/ 2642461 h 5013702"/>
              <a:gd name="connsiteX33" fmla="*/ 519193 w 7392691"/>
              <a:gd name="connsiteY33" fmla="*/ 2774197 h 5013702"/>
              <a:gd name="connsiteX34" fmla="*/ 596685 w 7392691"/>
              <a:gd name="connsiteY34" fmla="*/ 3006672 h 5013702"/>
              <a:gd name="connsiteX35" fmla="*/ 635430 w 7392691"/>
              <a:gd name="connsiteY35" fmla="*/ 3223648 h 5013702"/>
              <a:gd name="connsiteX36" fmla="*/ 565688 w 7392691"/>
              <a:gd name="connsiteY36" fmla="*/ 3835831 h 5013702"/>
              <a:gd name="connsiteX37" fmla="*/ 534691 w 7392691"/>
              <a:gd name="connsiteY37" fmla="*/ 4122550 h 5013702"/>
              <a:gd name="connsiteX38" fmla="*/ 519193 w 7392691"/>
              <a:gd name="connsiteY38" fmla="*/ 4231038 h 5013702"/>
              <a:gd name="connsiteX39" fmla="*/ 495946 w 7392691"/>
              <a:gd name="connsiteY39" fmla="*/ 4262034 h 5013702"/>
              <a:gd name="connsiteX40" fmla="*/ 364210 w 7392691"/>
              <a:gd name="connsiteY40" fmla="*/ 4223289 h 5013702"/>
              <a:gd name="connsiteX41" fmla="*/ 240224 w 7392691"/>
              <a:gd name="connsiteY41" fmla="*/ 4184543 h 5013702"/>
              <a:gd name="connsiteX42" fmla="*/ 30997 w 7392691"/>
              <a:gd name="connsiteY42" fmla="*/ 4107051 h 5013702"/>
              <a:gd name="connsiteX43" fmla="*/ 0 w 7392691"/>
              <a:gd name="connsiteY43" fmla="*/ 4006312 h 5013702"/>
              <a:gd name="connsiteX44" fmla="*/ 23247 w 7392691"/>
              <a:gd name="connsiteY44" fmla="*/ 3952068 h 501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392691" h="5013702">
                <a:moveTo>
                  <a:pt x="6966488" y="5013702"/>
                </a:moveTo>
                <a:lnTo>
                  <a:pt x="7191213" y="3952068"/>
                </a:lnTo>
                <a:lnTo>
                  <a:pt x="7284203" y="3386380"/>
                </a:lnTo>
                <a:lnTo>
                  <a:pt x="7392691" y="3022170"/>
                </a:lnTo>
                <a:lnTo>
                  <a:pt x="7377193" y="2603716"/>
                </a:lnTo>
                <a:lnTo>
                  <a:pt x="7276454" y="2347994"/>
                </a:lnTo>
                <a:lnTo>
                  <a:pt x="7160217" y="2045777"/>
                </a:lnTo>
                <a:lnTo>
                  <a:pt x="7051729" y="1650570"/>
                </a:lnTo>
                <a:lnTo>
                  <a:pt x="6796007" y="1146875"/>
                </a:lnTo>
                <a:lnTo>
                  <a:pt x="6315559" y="705173"/>
                </a:lnTo>
                <a:lnTo>
                  <a:pt x="5711125" y="294468"/>
                </a:lnTo>
                <a:lnTo>
                  <a:pt x="5331417" y="85241"/>
                </a:lnTo>
                <a:lnTo>
                  <a:pt x="5215180" y="54245"/>
                </a:lnTo>
                <a:lnTo>
                  <a:pt x="3983064" y="85241"/>
                </a:lnTo>
                <a:lnTo>
                  <a:pt x="3789335" y="100739"/>
                </a:lnTo>
                <a:lnTo>
                  <a:pt x="3595607" y="108489"/>
                </a:lnTo>
                <a:lnTo>
                  <a:pt x="2913681" y="15499"/>
                </a:lnTo>
                <a:lnTo>
                  <a:pt x="2781946" y="0"/>
                </a:lnTo>
                <a:lnTo>
                  <a:pt x="2007030" y="178231"/>
                </a:lnTo>
                <a:lnTo>
                  <a:pt x="1859797" y="224726"/>
                </a:lnTo>
                <a:lnTo>
                  <a:pt x="1805552" y="302217"/>
                </a:lnTo>
                <a:lnTo>
                  <a:pt x="1743559" y="441702"/>
                </a:lnTo>
                <a:lnTo>
                  <a:pt x="1728061" y="550190"/>
                </a:lnTo>
                <a:lnTo>
                  <a:pt x="1681566" y="759417"/>
                </a:lnTo>
                <a:lnTo>
                  <a:pt x="1565329" y="999641"/>
                </a:lnTo>
                <a:lnTo>
                  <a:pt x="1294108" y="1247614"/>
                </a:lnTo>
                <a:lnTo>
                  <a:pt x="1030637" y="1472339"/>
                </a:lnTo>
                <a:lnTo>
                  <a:pt x="759417" y="1782306"/>
                </a:lnTo>
                <a:lnTo>
                  <a:pt x="573437" y="1952787"/>
                </a:lnTo>
                <a:lnTo>
                  <a:pt x="426203" y="2107770"/>
                </a:lnTo>
                <a:lnTo>
                  <a:pt x="542441" y="2293750"/>
                </a:lnTo>
                <a:lnTo>
                  <a:pt x="658678" y="2518475"/>
                </a:lnTo>
                <a:lnTo>
                  <a:pt x="658678" y="2642461"/>
                </a:lnTo>
                <a:lnTo>
                  <a:pt x="519193" y="2774197"/>
                </a:lnTo>
                <a:lnTo>
                  <a:pt x="596685" y="3006672"/>
                </a:lnTo>
                <a:lnTo>
                  <a:pt x="635430" y="3223648"/>
                </a:lnTo>
                <a:lnTo>
                  <a:pt x="565688" y="3835831"/>
                </a:lnTo>
                <a:lnTo>
                  <a:pt x="534691" y="4122550"/>
                </a:lnTo>
                <a:lnTo>
                  <a:pt x="519193" y="4231038"/>
                </a:lnTo>
                <a:lnTo>
                  <a:pt x="495946" y="4262034"/>
                </a:lnTo>
                <a:lnTo>
                  <a:pt x="364210" y="4223289"/>
                </a:lnTo>
                <a:lnTo>
                  <a:pt x="240224" y="4184543"/>
                </a:lnTo>
                <a:lnTo>
                  <a:pt x="30997" y="4107051"/>
                </a:lnTo>
                <a:lnTo>
                  <a:pt x="0" y="4006312"/>
                </a:lnTo>
                <a:lnTo>
                  <a:pt x="23247" y="395206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Friform 5">
            <a:extLst>
              <a:ext uri="{FF2B5EF4-FFF2-40B4-BE49-F238E27FC236}">
                <a16:creationId xmlns:a16="http://schemas.microsoft.com/office/drawing/2014/main" id="{7EE86992-A0C1-1A41-904F-DF1ACF136C16}"/>
              </a:ext>
            </a:extLst>
          </p:cNvPr>
          <p:cNvSpPr/>
          <p:nvPr/>
        </p:nvSpPr>
        <p:spPr>
          <a:xfrm>
            <a:off x="3618411" y="5244737"/>
            <a:ext cx="731520" cy="235132"/>
          </a:xfrm>
          <a:custGeom>
            <a:avLst/>
            <a:gdLst>
              <a:gd name="connsiteX0" fmla="*/ 0 w 731520"/>
              <a:gd name="connsiteY0" fmla="*/ 235132 h 235132"/>
              <a:gd name="connsiteX1" fmla="*/ 84909 w 731520"/>
              <a:gd name="connsiteY1" fmla="*/ 156754 h 235132"/>
              <a:gd name="connsiteX2" fmla="*/ 169818 w 731520"/>
              <a:gd name="connsiteY2" fmla="*/ 65314 h 235132"/>
              <a:gd name="connsiteX3" fmla="*/ 254726 w 731520"/>
              <a:gd name="connsiteY3" fmla="*/ 6532 h 235132"/>
              <a:gd name="connsiteX4" fmla="*/ 254726 w 731520"/>
              <a:gd name="connsiteY4" fmla="*/ 6532 h 235132"/>
              <a:gd name="connsiteX5" fmla="*/ 365760 w 731520"/>
              <a:gd name="connsiteY5" fmla="*/ 91440 h 235132"/>
              <a:gd name="connsiteX6" fmla="*/ 450669 w 731520"/>
              <a:gd name="connsiteY6" fmla="*/ 150223 h 235132"/>
              <a:gd name="connsiteX7" fmla="*/ 542109 w 731520"/>
              <a:gd name="connsiteY7" fmla="*/ 189412 h 235132"/>
              <a:gd name="connsiteX8" fmla="*/ 633549 w 731520"/>
              <a:gd name="connsiteY8" fmla="*/ 163286 h 235132"/>
              <a:gd name="connsiteX9" fmla="*/ 705395 w 731520"/>
              <a:gd name="connsiteY9" fmla="*/ 32657 h 235132"/>
              <a:gd name="connsiteX10" fmla="*/ 731520 w 731520"/>
              <a:gd name="connsiteY10" fmla="*/ 0 h 235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1520" h="235132">
                <a:moveTo>
                  <a:pt x="0" y="235132"/>
                </a:moveTo>
                <a:lnTo>
                  <a:pt x="84909" y="156754"/>
                </a:lnTo>
                <a:lnTo>
                  <a:pt x="169818" y="65314"/>
                </a:lnTo>
                <a:lnTo>
                  <a:pt x="254726" y="6532"/>
                </a:lnTo>
                <a:lnTo>
                  <a:pt x="254726" y="6532"/>
                </a:lnTo>
                <a:lnTo>
                  <a:pt x="365760" y="91440"/>
                </a:lnTo>
                <a:lnTo>
                  <a:pt x="450669" y="150223"/>
                </a:lnTo>
                <a:lnTo>
                  <a:pt x="542109" y="189412"/>
                </a:lnTo>
                <a:lnTo>
                  <a:pt x="633549" y="163286"/>
                </a:lnTo>
                <a:lnTo>
                  <a:pt x="705395" y="32657"/>
                </a:lnTo>
                <a:lnTo>
                  <a:pt x="73152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B6B88A0-D32B-924C-82B7-03D0588564BE}"/>
              </a:ext>
            </a:extLst>
          </p:cNvPr>
          <p:cNvSpPr txBox="1"/>
          <p:nvPr/>
        </p:nvSpPr>
        <p:spPr>
          <a:xfrm>
            <a:off x="3917590" y="4490117"/>
            <a:ext cx="864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dirty="0">
                <a:solidFill>
                  <a:srgbClr val="FF0000"/>
                </a:solidFill>
                <a:highlight>
                  <a:srgbClr val="DEEBF7"/>
                </a:highlight>
              </a:rPr>
              <a:t>Akutt-mottak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C2865CD-B0A9-2D49-B0A4-D004C1EC7596}"/>
              </a:ext>
            </a:extLst>
          </p:cNvPr>
          <p:cNvSpPr txBox="1"/>
          <p:nvPr/>
        </p:nvSpPr>
        <p:spPr>
          <a:xfrm>
            <a:off x="11327318" y="2662642"/>
            <a:ext cx="864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dirty="0">
                <a:solidFill>
                  <a:srgbClr val="FF0000"/>
                </a:solidFill>
                <a:highlight>
                  <a:srgbClr val="DEEBF7"/>
                </a:highlight>
              </a:rPr>
              <a:t>Tåsen Skole</a:t>
            </a:r>
          </a:p>
        </p:txBody>
      </p:sp>
    </p:spTree>
    <p:extLst>
      <p:ext uri="{BB962C8B-B14F-4D97-AF65-F5344CB8AC3E}">
        <p14:creationId xmlns:p14="http://schemas.microsoft.com/office/powerpoint/2010/main" val="3432539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A60E21-564E-D046-8C4A-4F4B62E83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Gaustad Sykehus mister i praksis sitt vern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4169BC6-9595-514C-85FD-AF79C3AF5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94" y="597195"/>
            <a:ext cx="7015910" cy="5529585"/>
          </a:xfrm>
          <a:prstGeom prst="rect">
            <a:avLst/>
          </a:prstGeom>
        </p:spPr>
      </p:pic>
      <p:sp>
        <p:nvSpPr>
          <p:cNvPr id="6" name="Kube 5">
            <a:extLst>
              <a:ext uri="{FF2B5EF4-FFF2-40B4-BE49-F238E27FC236}">
                <a16:creationId xmlns:a16="http://schemas.microsoft.com/office/drawing/2014/main" id="{A133D9B4-D610-624E-BE66-BF41BC907EE4}"/>
              </a:ext>
            </a:extLst>
          </p:cNvPr>
          <p:cNvSpPr/>
          <p:nvPr/>
        </p:nvSpPr>
        <p:spPr>
          <a:xfrm rot="21136184" flipV="1">
            <a:off x="3807683" y="1302927"/>
            <a:ext cx="887856" cy="539786"/>
          </a:xfrm>
          <a:prstGeom prst="cub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nb-NO" dirty="0"/>
              <a:t> </a:t>
            </a:r>
          </a:p>
        </p:txBody>
      </p:sp>
      <p:sp>
        <p:nvSpPr>
          <p:cNvPr id="7" name="Kube 6">
            <a:extLst>
              <a:ext uri="{FF2B5EF4-FFF2-40B4-BE49-F238E27FC236}">
                <a16:creationId xmlns:a16="http://schemas.microsoft.com/office/drawing/2014/main" id="{7C04C6B8-D72A-684B-92E7-740B1F361374}"/>
              </a:ext>
            </a:extLst>
          </p:cNvPr>
          <p:cNvSpPr/>
          <p:nvPr/>
        </p:nvSpPr>
        <p:spPr>
          <a:xfrm rot="21121411" flipV="1">
            <a:off x="5049171" y="1115693"/>
            <a:ext cx="887856" cy="539786"/>
          </a:xfrm>
          <a:prstGeom prst="cub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nb-NO" dirty="0"/>
              <a:t> </a:t>
            </a:r>
          </a:p>
        </p:txBody>
      </p:sp>
      <p:sp>
        <p:nvSpPr>
          <p:cNvPr id="8" name="Friform 7">
            <a:extLst>
              <a:ext uri="{FF2B5EF4-FFF2-40B4-BE49-F238E27FC236}">
                <a16:creationId xmlns:a16="http://schemas.microsoft.com/office/drawing/2014/main" id="{C8437E21-F765-2040-8A62-DE0272F3A13C}"/>
              </a:ext>
            </a:extLst>
          </p:cNvPr>
          <p:cNvSpPr/>
          <p:nvPr/>
        </p:nvSpPr>
        <p:spPr>
          <a:xfrm>
            <a:off x="2815281" y="1452876"/>
            <a:ext cx="724989" cy="4225835"/>
          </a:xfrm>
          <a:custGeom>
            <a:avLst/>
            <a:gdLst>
              <a:gd name="connsiteX0" fmla="*/ 45720 w 724989"/>
              <a:gd name="connsiteY0" fmla="*/ 4225835 h 4225835"/>
              <a:gd name="connsiteX1" fmla="*/ 182880 w 724989"/>
              <a:gd name="connsiteY1" fmla="*/ 3729446 h 4225835"/>
              <a:gd name="connsiteX2" fmla="*/ 627017 w 724989"/>
              <a:gd name="connsiteY2" fmla="*/ 3193869 h 4225835"/>
              <a:gd name="connsiteX3" fmla="*/ 724989 w 724989"/>
              <a:gd name="connsiteY3" fmla="*/ 2762795 h 4225835"/>
              <a:gd name="connsiteX4" fmla="*/ 587829 w 724989"/>
              <a:gd name="connsiteY4" fmla="*/ 1992086 h 4225835"/>
              <a:gd name="connsiteX5" fmla="*/ 470263 w 724989"/>
              <a:gd name="connsiteY5" fmla="*/ 1508760 h 4225835"/>
              <a:gd name="connsiteX6" fmla="*/ 306977 w 724989"/>
              <a:gd name="connsiteY6" fmla="*/ 1195252 h 4225835"/>
              <a:gd name="connsiteX7" fmla="*/ 163286 w 724989"/>
              <a:gd name="connsiteY7" fmla="*/ 849086 h 4225835"/>
              <a:gd name="connsiteX8" fmla="*/ 0 w 724989"/>
              <a:gd name="connsiteY8" fmla="*/ 509452 h 4225835"/>
              <a:gd name="connsiteX9" fmla="*/ 19595 w 724989"/>
              <a:gd name="connsiteY9" fmla="*/ 313509 h 4225835"/>
              <a:gd name="connsiteX10" fmla="*/ 182880 w 724989"/>
              <a:gd name="connsiteY10" fmla="*/ 202475 h 4225835"/>
              <a:gd name="connsiteX11" fmla="*/ 411480 w 724989"/>
              <a:gd name="connsiteY11" fmla="*/ 0 h 422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4989" h="4225835">
                <a:moveTo>
                  <a:pt x="45720" y="4225835"/>
                </a:moveTo>
                <a:lnTo>
                  <a:pt x="182880" y="3729446"/>
                </a:lnTo>
                <a:lnTo>
                  <a:pt x="627017" y="3193869"/>
                </a:lnTo>
                <a:lnTo>
                  <a:pt x="724989" y="2762795"/>
                </a:lnTo>
                <a:lnTo>
                  <a:pt x="587829" y="1992086"/>
                </a:lnTo>
                <a:lnTo>
                  <a:pt x="470263" y="1508760"/>
                </a:lnTo>
                <a:lnTo>
                  <a:pt x="306977" y="1195252"/>
                </a:lnTo>
                <a:lnTo>
                  <a:pt x="163286" y="849086"/>
                </a:lnTo>
                <a:lnTo>
                  <a:pt x="0" y="509452"/>
                </a:lnTo>
                <a:lnTo>
                  <a:pt x="19595" y="313509"/>
                </a:lnTo>
                <a:lnTo>
                  <a:pt x="182880" y="202475"/>
                </a:lnTo>
                <a:lnTo>
                  <a:pt x="41148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Kube 9">
            <a:extLst>
              <a:ext uri="{FF2B5EF4-FFF2-40B4-BE49-F238E27FC236}">
                <a16:creationId xmlns:a16="http://schemas.microsoft.com/office/drawing/2014/main" id="{8D318B0C-5BE3-8D48-8926-24F168A43AAA}"/>
              </a:ext>
            </a:extLst>
          </p:cNvPr>
          <p:cNvSpPr/>
          <p:nvPr/>
        </p:nvSpPr>
        <p:spPr>
          <a:xfrm rot="19663889" flipV="1">
            <a:off x="2148023" y="1221125"/>
            <a:ext cx="887856" cy="539786"/>
          </a:xfrm>
          <a:prstGeom prst="cub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nb-NO" dirty="0"/>
              <a:t> </a:t>
            </a:r>
          </a:p>
        </p:txBody>
      </p:sp>
      <p:sp>
        <p:nvSpPr>
          <p:cNvPr id="3" name="Kube 2">
            <a:extLst>
              <a:ext uri="{FF2B5EF4-FFF2-40B4-BE49-F238E27FC236}">
                <a16:creationId xmlns:a16="http://schemas.microsoft.com/office/drawing/2014/main" id="{7162E406-4811-1C4F-9BEB-E0DB94B67429}"/>
              </a:ext>
            </a:extLst>
          </p:cNvPr>
          <p:cNvSpPr/>
          <p:nvPr/>
        </p:nvSpPr>
        <p:spPr>
          <a:xfrm>
            <a:off x="2800027" y="3678326"/>
            <a:ext cx="568803" cy="278295"/>
          </a:xfrm>
          <a:prstGeom prst="cub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nb-NO"/>
          </a:p>
        </p:txBody>
      </p:sp>
      <p:sp>
        <p:nvSpPr>
          <p:cNvPr id="11" name="Kube 10">
            <a:extLst>
              <a:ext uri="{FF2B5EF4-FFF2-40B4-BE49-F238E27FC236}">
                <a16:creationId xmlns:a16="http://schemas.microsoft.com/office/drawing/2014/main" id="{8E72C6F8-45F6-844E-BF55-BB40E33C1C90}"/>
              </a:ext>
            </a:extLst>
          </p:cNvPr>
          <p:cNvSpPr/>
          <p:nvPr/>
        </p:nvSpPr>
        <p:spPr>
          <a:xfrm>
            <a:off x="2705936" y="4109886"/>
            <a:ext cx="568803" cy="278295"/>
          </a:xfrm>
          <a:prstGeom prst="cub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nb-NO"/>
          </a:p>
        </p:txBody>
      </p:sp>
      <p:sp>
        <p:nvSpPr>
          <p:cNvPr id="12" name="Kube 11">
            <a:extLst>
              <a:ext uri="{FF2B5EF4-FFF2-40B4-BE49-F238E27FC236}">
                <a16:creationId xmlns:a16="http://schemas.microsoft.com/office/drawing/2014/main" id="{94D96B9D-9FE8-664C-A212-8440884EAEC1}"/>
              </a:ext>
            </a:extLst>
          </p:cNvPr>
          <p:cNvSpPr/>
          <p:nvPr/>
        </p:nvSpPr>
        <p:spPr>
          <a:xfrm>
            <a:off x="2611845" y="4541446"/>
            <a:ext cx="568803" cy="278295"/>
          </a:xfrm>
          <a:prstGeom prst="cub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nb-NO"/>
          </a:p>
        </p:txBody>
      </p:sp>
      <p:sp>
        <p:nvSpPr>
          <p:cNvPr id="13" name="Kube 12">
            <a:extLst>
              <a:ext uri="{FF2B5EF4-FFF2-40B4-BE49-F238E27FC236}">
                <a16:creationId xmlns:a16="http://schemas.microsoft.com/office/drawing/2014/main" id="{852EB87C-A3CE-AC4C-8C43-F9EF87F961FD}"/>
              </a:ext>
            </a:extLst>
          </p:cNvPr>
          <p:cNvSpPr/>
          <p:nvPr/>
        </p:nvSpPr>
        <p:spPr>
          <a:xfrm rot="902083">
            <a:off x="2055900" y="4361414"/>
            <a:ext cx="568803" cy="461461"/>
          </a:xfrm>
          <a:prstGeom prst="cub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571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E0F70A-1810-A345-AEF2-CD7CBD46A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HOVEDGREPET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EDC3A6-5C5C-C449-88D6-C553714FB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734" y="827412"/>
            <a:ext cx="11985265" cy="4351338"/>
          </a:xfrm>
        </p:spPr>
        <p:txBody>
          <a:bodyPr/>
          <a:lstStyle/>
          <a:p>
            <a:pPr marL="490538" indent="-490538"/>
            <a:r>
              <a:rPr lang="nb-NO" sz="4000" dirty="0"/>
              <a:t>Dagens Rikshospital er bygget på en måte som ivaretar området </a:t>
            </a:r>
          </a:p>
          <a:p>
            <a:pPr marL="538163" indent="-538163"/>
            <a:r>
              <a:rPr lang="nb-NO" sz="4000" dirty="0"/>
              <a:t>Det er ikke plass til å bygge mer uten betydelige negative konsekvenser</a:t>
            </a:r>
          </a:p>
          <a:p>
            <a:pPr marL="0" indent="0">
              <a:buNone/>
            </a:pPr>
            <a:br>
              <a:rPr lang="nb-NO" sz="4000" dirty="0"/>
            </a:br>
            <a:r>
              <a:rPr lang="nb-NO" sz="4000" dirty="0"/>
              <a:t> </a:t>
            </a:r>
            <a:endParaRPr lang="nb-NO" dirty="0"/>
          </a:p>
          <a:p>
            <a:pPr lvl="1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812636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E0F70A-1810-A345-AEF2-CD7CBD46A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Likevel vil HSØ:</a:t>
            </a:r>
            <a:br>
              <a:rPr lang="nb-NO" b="1" dirty="0"/>
            </a:br>
            <a:endParaRPr lang="nb-NO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EDC3A6-5C5C-C449-88D6-C553714FB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734" y="827412"/>
            <a:ext cx="11985265" cy="4351338"/>
          </a:xfrm>
        </p:spPr>
        <p:txBody>
          <a:bodyPr/>
          <a:lstStyle/>
          <a:p>
            <a:r>
              <a:rPr lang="nb-NO" sz="3600" b="1" dirty="0"/>
              <a:t>Rive</a:t>
            </a:r>
            <a:r>
              <a:rPr lang="nb-NO" sz="3600" dirty="0"/>
              <a:t> 20% av bygningsmassen, for deretter å doble den</a:t>
            </a:r>
          </a:p>
          <a:p>
            <a:r>
              <a:rPr lang="nb-NO" sz="3600" b="1" dirty="0"/>
              <a:t>Bygge</a:t>
            </a:r>
            <a:r>
              <a:rPr lang="nb-NO" sz="3600" dirty="0"/>
              <a:t> 150% høyere, kloss opptil Sognsvannsbekken og boligområder</a:t>
            </a:r>
          </a:p>
          <a:p>
            <a:r>
              <a:rPr lang="nb-NO" sz="3600" dirty="0"/>
              <a:t>Samle all </a:t>
            </a:r>
            <a:r>
              <a:rPr lang="nb-NO" sz="3600" b="1" dirty="0"/>
              <a:t>helikopter-</a:t>
            </a:r>
            <a:r>
              <a:rPr lang="nb-NO" sz="3600" dirty="0"/>
              <a:t> og ambulansetrafikk i markas inngangsport</a:t>
            </a:r>
          </a:p>
          <a:p>
            <a:r>
              <a:rPr lang="nb-NO" sz="3600" dirty="0"/>
              <a:t>Bebygge 15-20 000 m2 </a:t>
            </a:r>
            <a:r>
              <a:rPr lang="nb-NO" sz="3600" b="1" dirty="0"/>
              <a:t>grønne områder </a:t>
            </a:r>
            <a:r>
              <a:rPr lang="nb-NO" sz="3600" dirty="0"/>
              <a:t>- mesteparten ved fredete Gaustad Sykehus</a:t>
            </a:r>
          </a:p>
          <a:p>
            <a:r>
              <a:rPr lang="nb-NO" sz="3600" b="1" dirty="0"/>
              <a:t>Selge</a:t>
            </a:r>
            <a:r>
              <a:rPr lang="nb-NO" sz="3600" dirty="0"/>
              <a:t> Ullevål Sykehus, som har plass til nye bygg og flere atkomster</a:t>
            </a:r>
          </a:p>
          <a:p>
            <a:pPr marL="914400" lvl="2" indent="0">
              <a:buNone/>
            </a:pPr>
            <a:endParaRPr lang="nb-NO" sz="2400" dirty="0"/>
          </a:p>
          <a:p>
            <a:pPr lvl="1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509260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E0F70A-1810-A345-AEF2-CD7CBD46A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 dirty="0"/>
              <a:t>Reelt omfang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936F38E4-1F7F-744C-B46C-992D68AC929E}"/>
              </a:ext>
            </a:extLst>
          </p:cNvPr>
          <p:cNvGrpSpPr/>
          <p:nvPr/>
        </p:nvGrpSpPr>
        <p:grpSpPr>
          <a:xfrm>
            <a:off x="837979" y="932040"/>
            <a:ext cx="8941352" cy="3826228"/>
            <a:chOff x="6919683" y="3625319"/>
            <a:chExt cx="3532173" cy="2263502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3002362C-A23B-F348-81D8-0DC2DB8693E1}"/>
                </a:ext>
              </a:extLst>
            </p:cNvPr>
            <p:cNvSpPr/>
            <p:nvPr/>
          </p:nvSpPr>
          <p:spPr>
            <a:xfrm>
              <a:off x="6919683" y="4783190"/>
              <a:ext cx="978195" cy="48909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600" dirty="0"/>
                <a:t>FASE 1</a:t>
              </a:r>
            </a:p>
          </p:txBody>
        </p:sp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66B910D1-98E5-C54C-AFFF-3C5FAE4C7B8A}"/>
                </a:ext>
              </a:extLst>
            </p:cNvPr>
            <p:cNvSpPr/>
            <p:nvPr/>
          </p:nvSpPr>
          <p:spPr>
            <a:xfrm>
              <a:off x="6940949" y="5399723"/>
              <a:ext cx="3040916" cy="48909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600" dirty="0"/>
                <a:t>BYGGEPERIODE</a:t>
              </a:r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0DB5E638-6B72-7743-81F1-43E4A93F0CCA}"/>
                </a:ext>
              </a:extLst>
            </p:cNvPr>
            <p:cNvSpPr/>
            <p:nvPr/>
          </p:nvSpPr>
          <p:spPr>
            <a:xfrm>
              <a:off x="7965225" y="4175273"/>
              <a:ext cx="978195" cy="48909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600" dirty="0"/>
                <a:t>FASE 2</a:t>
              </a:r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A0041D1F-E757-A445-8737-861C7E201B52}"/>
                </a:ext>
              </a:extLst>
            </p:cNvPr>
            <p:cNvSpPr/>
            <p:nvPr/>
          </p:nvSpPr>
          <p:spPr>
            <a:xfrm>
              <a:off x="9003669" y="3625320"/>
              <a:ext cx="978195" cy="48909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600" dirty="0"/>
                <a:t>FASE 3</a:t>
              </a:r>
            </a:p>
          </p:txBody>
        </p:sp>
        <p:sp>
          <p:nvSpPr>
            <p:cNvPr id="8" name="Høyre hakeparentes 7">
              <a:extLst>
                <a:ext uri="{FF2B5EF4-FFF2-40B4-BE49-F238E27FC236}">
                  <a16:creationId xmlns:a16="http://schemas.microsoft.com/office/drawing/2014/main" id="{5C24E306-5E20-0040-B0C7-3C226CC67973}"/>
                </a:ext>
              </a:extLst>
            </p:cNvPr>
            <p:cNvSpPr/>
            <p:nvPr/>
          </p:nvSpPr>
          <p:spPr>
            <a:xfrm>
              <a:off x="10101288" y="3625320"/>
              <a:ext cx="120498" cy="2263501"/>
            </a:xfrm>
            <a:prstGeom prst="rightBracket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 sz="1600"/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15574E0D-1694-C647-8748-78EFC8239C3C}"/>
                </a:ext>
              </a:extLst>
            </p:cNvPr>
            <p:cNvSpPr txBox="1"/>
            <p:nvPr/>
          </p:nvSpPr>
          <p:spPr>
            <a:xfrm rot="16200000">
              <a:off x="9259313" y="4696278"/>
              <a:ext cx="2263501" cy="121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dirty="0">
                  <a:solidFill>
                    <a:schemeClr val="accent1"/>
                  </a:solidFill>
                </a:rPr>
                <a:t>REELT OMFANG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4151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1D8F45-1379-5743-8FD7-D25B3C633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HSØ opptrer som en aggressiv utbygger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1DF427-E79A-8F4C-9048-127A1A2E3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030" y="969179"/>
            <a:ext cx="11325197" cy="4351338"/>
          </a:xfrm>
        </p:spPr>
        <p:txBody>
          <a:bodyPr/>
          <a:lstStyle/>
          <a:p>
            <a:r>
              <a:rPr lang="nb-NO" sz="3600" b="1" dirty="0"/>
              <a:t>HSØ evner ikke å lytte</a:t>
            </a:r>
            <a:r>
              <a:rPr lang="nb-NO" sz="3600" dirty="0"/>
              <a:t> til byens politikere og borgere  </a:t>
            </a:r>
          </a:p>
          <a:p>
            <a:r>
              <a:rPr lang="nb-NO" sz="3600" dirty="0"/>
              <a:t>Forsøk på å </a:t>
            </a:r>
            <a:r>
              <a:rPr lang="nb-NO" sz="3600" b="1" dirty="0"/>
              <a:t>skjule ulemper</a:t>
            </a:r>
            <a:r>
              <a:rPr lang="nb-NO" sz="3600" dirty="0"/>
              <a:t>  </a:t>
            </a:r>
          </a:p>
          <a:p>
            <a:r>
              <a:rPr lang="nb-NO" sz="3600" b="1" dirty="0"/>
              <a:t>Triksing med saksregistrering</a:t>
            </a:r>
            <a:r>
              <a:rPr lang="nb-NO" sz="3600" dirty="0"/>
              <a:t>   </a:t>
            </a:r>
          </a:p>
          <a:p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2432590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607666-AA78-C049-8E8E-DDD108DEA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 har ikke vært medvirkning i denne saken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C61B821-1FF3-7D41-B20D-7F7909276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94" y="1047749"/>
            <a:ext cx="6717406" cy="5042509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72466E95-D674-4E4F-8BA7-9CDD79192FA7}"/>
              </a:ext>
            </a:extLst>
          </p:cNvPr>
          <p:cNvSpPr/>
          <p:nvPr/>
        </p:nvSpPr>
        <p:spPr>
          <a:xfrm>
            <a:off x="6900334" y="954669"/>
            <a:ext cx="51477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solidFill>
                  <a:srgbClr val="333333"/>
                </a:solidFill>
                <a:latin typeface="Helvetica Neue" panose="02000503000000020004" pitchFamily="2" charset="0"/>
              </a:rPr>
              <a:t>PBL § 5-1.</a:t>
            </a:r>
            <a:r>
              <a:rPr lang="nb-NO" b="1" i="1" dirty="0">
                <a:solidFill>
                  <a:srgbClr val="333333"/>
                </a:solidFill>
                <a:latin typeface="Helvetica Neue" panose="02000503000000020004" pitchFamily="2" charset="0"/>
              </a:rPr>
              <a:t>Medvirkning</a:t>
            </a:r>
            <a:endParaRPr lang="nb-NO" dirty="0">
              <a:solidFill>
                <a:srgbClr val="333333"/>
              </a:solidFill>
              <a:latin typeface="Helvetica Neue" panose="02000503000000020004" pitchFamily="2" charset="0"/>
            </a:endParaRPr>
          </a:p>
          <a:p>
            <a:r>
              <a:rPr lang="nb-NO" dirty="0">
                <a:solidFill>
                  <a:srgbClr val="333333"/>
                </a:solidFill>
                <a:latin typeface="Helvetica Neue" panose="02000503000000020004" pitchFamily="2" charset="0"/>
              </a:rPr>
              <a:t>Enhver som fremmer planforslag, skal legge til rette for medvirkning. Kommunen skal påse at dette er oppfylt i planprosesser som utføres av andre offentlige organer eller private.</a:t>
            </a:r>
            <a:endParaRPr lang="nb-NO" b="0" i="0" u="none" strike="noStrike" dirty="0">
              <a:solidFill>
                <a:srgbClr val="333333"/>
              </a:solidFill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921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144477-124C-1D43-ABE7-E7B4252FB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MANGELFULL KONSEKVENSUTREDNING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C3E425-FEE9-874E-B16C-A77BBD567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030" y="969179"/>
            <a:ext cx="10808810" cy="4351338"/>
          </a:xfrm>
        </p:spPr>
        <p:txBody>
          <a:bodyPr/>
          <a:lstStyle/>
          <a:p>
            <a:pPr lvl="1"/>
            <a:r>
              <a:rPr lang="nb-NO" sz="3600" dirty="0"/>
              <a:t>Midlertidig Helipad</a:t>
            </a:r>
          </a:p>
          <a:p>
            <a:pPr lvl="1"/>
            <a:r>
              <a:rPr lang="nb-NO" sz="3600" dirty="0"/>
              <a:t>Alternative ambulanseatkomster</a:t>
            </a:r>
          </a:p>
          <a:p>
            <a:pPr lvl="1"/>
            <a:r>
              <a:rPr lang="nb-NO" sz="3600" dirty="0"/>
              <a:t>Flere atkomster i byggeperioden </a:t>
            </a:r>
          </a:p>
          <a:p>
            <a:pPr lvl="1"/>
            <a:r>
              <a:rPr lang="nb-NO" sz="3600" dirty="0"/>
              <a:t>Maksimalstøy for helikoptertrafikk</a:t>
            </a:r>
          </a:p>
          <a:p>
            <a:pPr marL="0" indent="0">
              <a:buNone/>
            </a:pP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1225877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607666-AA78-C049-8E8E-DDD108DEA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b="1" dirty="0"/>
              <a:t>Konsekvensene ved å bygge på Gaustad er uakseptable</a:t>
            </a:r>
            <a:br>
              <a:rPr lang="nb-NO" sz="3200" b="1" dirty="0"/>
            </a:br>
            <a:endParaRPr lang="nb-NO" sz="3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077C8AE-0A49-8543-9AA7-E6105DCF6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076" y="784328"/>
            <a:ext cx="10668191" cy="3123932"/>
          </a:xfrm>
        </p:spPr>
        <p:txBody>
          <a:bodyPr/>
          <a:lstStyle/>
          <a:p>
            <a:pPr marL="933450" lvl="1" indent="-476250">
              <a:spcBef>
                <a:spcPts val="1100"/>
              </a:spcBef>
            </a:pPr>
            <a:r>
              <a:rPr lang="nb-NO" sz="3200" b="1" dirty="0"/>
              <a:t>Støynivået</a:t>
            </a:r>
            <a:r>
              <a:rPr lang="nb-NO" sz="3200" dirty="0"/>
              <a:t> er uakseptabelt for beboere og brukere</a:t>
            </a:r>
          </a:p>
          <a:p>
            <a:pPr marL="933450" lvl="1" indent="-476250">
              <a:spcBef>
                <a:spcPts val="1100"/>
              </a:spcBef>
            </a:pPr>
            <a:r>
              <a:rPr lang="nb-NO" sz="3200" b="1" dirty="0"/>
              <a:t>Oslos grønn åsside ødelegges </a:t>
            </a:r>
            <a:r>
              <a:rPr lang="nb-NO" sz="3200" dirty="0"/>
              <a:t>av høye betongblokker</a:t>
            </a:r>
          </a:p>
          <a:p>
            <a:pPr marL="933450" lvl="1" indent="-476250">
              <a:spcBef>
                <a:spcPts val="1100"/>
              </a:spcBef>
            </a:pPr>
            <a:r>
              <a:rPr lang="nb-NO" sz="3200" b="1" dirty="0"/>
              <a:t>Ambulansene</a:t>
            </a:r>
            <a:r>
              <a:rPr lang="nb-NO" sz="3200" dirty="0"/>
              <a:t> vil kjøre gjennom boligområder</a:t>
            </a:r>
          </a:p>
          <a:p>
            <a:pPr marL="933450" lvl="1" indent="-476250">
              <a:spcBef>
                <a:spcPts val="1100"/>
              </a:spcBef>
            </a:pPr>
            <a:r>
              <a:rPr lang="nb-NO" sz="3200" b="1" dirty="0"/>
              <a:t>Grønne områder </a:t>
            </a:r>
            <a:r>
              <a:rPr lang="nb-NO" sz="3200" dirty="0"/>
              <a:t>blir ubrukelige</a:t>
            </a:r>
          </a:p>
          <a:p>
            <a:pPr lvl="1">
              <a:spcBef>
                <a:spcPts val="1100"/>
              </a:spcBef>
            </a:pP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751717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607666-AA78-C049-8E8E-DDD108DEA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Anbefaling</a:t>
            </a:r>
            <a:endParaRPr lang="nb-NO" sz="3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077C8AE-0A49-8543-9AA7-E6105DCF6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075" y="784328"/>
            <a:ext cx="10234342" cy="3123932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nb-NO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nb-NO" sz="4000" dirty="0">
                <a:ea typeface="Times New Roman" panose="02020603050405020304" pitchFamily="18" charset="0"/>
              </a:rPr>
              <a:t>Vi henstiller HSØ om å </a:t>
            </a:r>
            <a:r>
              <a:rPr lang="nb-NO" sz="4000" b="1" dirty="0">
                <a:ea typeface="Times New Roman" panose="02020603050405020304" pitchFamily="18" charset="0"/>
              </a:rPr>
              <a:t>trekke</a:t>
            </a:r>
            <a:r>
              <a:rPr lang="nb-NO" sz="4000" dirty="0">
                <a:ea typeface="Times New Roman" panose="02020603050405020304" pitchFamily="18" charset="0"/>
              </a:rPr>
              <a:t> dette forslaget  </a:t>
            </a:r>
          </a:p>
          <a:p>
            <a:pPr>
              <a:spcAft>
                <a:spcPts val="600"/>
              </a:spcAft>
            </a:pPr>
            <a:r>
              <a:rPr lang="nb-NO" sz="4000" dirty="0">
                <a:ea typeface="Times New Roman" panose="02020603050405020304" pitchFamily="18" charset="0"/>
              </a:rPr>
              <a:t>Vi foreslår at nødvendig kapasitet bygges på </a:t>
            </a:r>
            <a:r>
              <a:rPr lang="nb-NO" sz="4000" b="1" dirty="0">
                <a:ea typeface="Times New Roman" panose="02020603050405020304" pitchFamily="18" charset="0"/>
              </a:rPr>
              <a:t>Ullevål</a:t>
            </a:r>
            <a:r>
              <a:rPr lang="nb-NO" sz="4000" dirty="0">
                <a:ea typeface="Times New Roman" panose="02020603050405020304" pitchFamily="18" charset="0"/>
              </a:rPr>
              <a:t> </a:t>
            </a:r>
          </a:p>
          <a:p>
            <a:pPr lvl="2"/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9837813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FEAC7B-4EF8-4344-B602-554499C0E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BNST.NO/Riksen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029B90-F8D8-FA4D-8E2A-AF4C7938E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821" y="1738799"/>
            <a:ext cx="6229190" cy="3046561"/>
          </a:xfrm>
        </p:spPr>
        <p:txBody>
          <a:bodyPr/>
          <a:lstStyle/>
          <a:p>
            <a:pPr marL="971550" lvl="1" indent="-514350">
              <a:spcBef>
                <a:spcPts val="1100"/>
              </a:spcBef>
              <a:buFont typeface="+mj-lt"/>
              <a:buAutoNum type="arabicPeriod"/>
            </a:pPr>
            <a:r>
              <a:rPr lang="nb-NO" sz="2800" dirty="0"/>
              <a:t>PBE Saksinnsyn</a:t>
            </a:r>
          </a:p>
          <a:p>
            <a:pPr marL="971550" lvl="1" indent="-514350">
              <a:spcBef>
                <a:spcPts val="1100"/>
              </a:spcBef>
              <a:buFont typeface="+mj-lt"/>
              <a:buAutoNum type="arabicPeriod"/>
            </a:pPr>
            <a:r>
              <a:rPr lang="nb-NO" sz="2800" dirty="0"/>
              <a:t>BNST Innspill til høringsrunde</a:t>
            </a:r>
          </a:p>
          <a:p>
            <a:pPr marL="971550" lvl="1" indent="-514350">
              <a:spcBef>
                <a:spcPts val="1100"/>
              </a:spcBef>
              <a:buFont typeface="+mj-lt"/>
              <a:buAutoNum type="arabicPeriod"/>
            </a:pPr>
            <a:r>
              <a:rPr lang="nb-NO" sz="2800" dirty="0"/>
              <a:t>BNST gjennomgang</a:t>
            </a:r>
          </a:p>
          <a:p>
            <a:pPr marL="971550" lvl="1" indent="-514350">
              <a:spcBef>
                <a:spcPts val="1100"/>
              </a:spcBef>
              <a:buFont typeface="+mj-lt"/>
              <a:buAutoNum type="arabicPeriod"/>
            </a:pPr>
            <a:r>
              <a:rPr lang="nb-NO" sz="2800" dirty="0"/>
              <a:t>BNST presentasjon (denne)</a:t>
            </a:r>
          </a:p>
          <a:p>
            <a:pPr marL="971550" lvl="1" indent="-514350">
              <a:spcBef>
                <a:spcPts val="1100"/>
              </a:spcBef>
              <a:buFont typeface="+mj-lt"/>
              <a:buAutoNum type="arabicPeriod"/>
            </a:pPr>
            <a:r>
              <a:rPr lang="nb-NO" sz="2800" dirty="0"/>
              <a:t>Veileder – hvordan skrive og sende inn innspill i reguleringssaker  </a:t>
            </a:r>
          </a:p>
          <a:p>
            <a:pPr marL="971550" lvl="1" indent="-514350">
              <a:spcBef>
                <a:spcPts val="1100"/>
              </a:spcBef>
              <a:buFont typeface="+mj-lt"/>
              <a:buAutoNum type="arabicPeriod"/>
            </a:pPr>
            <a:endParaRPr lang="nb-NO" sz="2800" dirty="0"/>
          </a:p>
          <a:p>
            <a:pPr marL="971550" lvl="1" indent="-514350">
              <a:spcBef>
                <a:spcPts val="1100"/>
              </a:spcBef>
              <a:buFont typeface="+mj-lt"/>
              <a:buAutoNum type="arabicPeriod"/>
            </a:pPr>
            <a:endParaRPr lang="nb-NO" sz="2800" dirty="0"/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C1A690FF-FE65-7C42-8884-218CFC622E02}"/>
              </a:ext>
            </a:extLst>
          </p:cNvPr>
          <p:cNvGrpSpPr/>
          <p:nvPr/>
        </p:nvGrpSpPr>
        <p:grpSpPr>
          <a:xfrm>
            <a:off x="8757419" y="155535"/>
            <a:ext cx="3368040" cy="5628807"/>
            <a:chOff x="7665720" y="330795"/>
            <a:chExt cx="3368040" cy="5628807"/>
          </a:xfrm>
        </p:grpSpPr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8427A83E-5A77-954F-BE88-5486E342E6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524" t="802" r="1716" b="480"/>
            <a:stretch/>
          </p:blipFill>
          <p:spPr>
            <a:xfrm>
              <a:off x="7665720" y="330795"/>
              <a:ext cx="3368040" cy="5628807"/>
            </a:xfrm>
            <a:prstGeom prst="rect">
              <a:avLst/>
            </a:prstGeom>
          </p:spPr>
        </p:pic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0FA3B2EA-61C4-AC45-8708-3BE4DCF3F422}"/>
                </a:ext>
              </a:extLst>
            </p:cNvPr>
            <p:cNvSpPr/>
            <p:nvPr/>
          </p:nvSpPr>
          <p:spPr>
            <a:xfrm>
              <a:off x="7665720" y="495300"/>
              <a:ext cx="3368040" cy="167640"/>
            </a:xfrm>
            <a:prstGeom prst="rect">
              <a:avLst/>
            </a:prstGeom>
            <a:solidFill>
              <a:srgbClr val="D8E1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127D45F-E325-E942-8468-BEAA2CD62B57}"/>
              </a:ext>
            </a:extLst>
          </p:cNvPr>
          <p:cNvSpPr txBox="1"/>
          <p:nvPr/>
        </p:nvSpPr>
        <p:spPr>
          <a:xfrm>
            <a:off x="327550" y="1065014"/>
            <a:ext cx="2358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>
                <a:hlinkClick r:id="rId3"/>
              </a:rPr>
              <a:t>https</a:t>
            </a:r>
            <a:r>
              <a:rPr lang="nb-NO" dirty="0">
                <a:hlinkClick r:id="rId3"/>
              </a:rPr>
              <a:t>://</a:t>
            </a:r>
            <a:r>
              <a:rPr lang="nb-NO" dirty="0" err="1">
                <a:hlinkClick r:id="rId3"/>
              </a:rPr>
              <a:t>bnst.no</a:t>
            </a:r>
            <a:r>
              <a:rPr lang="nb-NO" dirty="0">
                <a:hlinkClick r:id="rId3"/>
              </a:rPr>
              <a:t>/riksen/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89041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ST PPT Mal.pptx" id="{B5CA3EE3-A972-754E-A944-AB1A7B6FB137}" vid="{A24DDF8E-D8E3-494E-BCDA-E2CF9822087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10547</TotalTime>
  <Words>1773</Words>
  <Application>Microsoft Macintosh PowerPoint</Application>
  <PresentationFormat>Widescreen</PresentationFormat>
  <Paragraphs>292</Paragraphs>
  <Slides>21</Slides>
  <Notes>17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6" baseType="lpstr">
      <vt:lpstr>Arial</vt:lpstr>
      <vt:lpstr>Calibri</vt:lpstr>
      <vt:lpstr>Eurostile</vt:lpstr>
      <vt:lpstr>Helvetica Neue</vt:lpstr>
      <vt:lpstr>Office-tema</vt:lpstr>
      <vt:lpstr>Gaustadalléen 34, Gaustad sykehusområde - Forslag til detaljregulering med konsekvensutredning</vt:lpstr>
      <vt:lpstr>Berg Nordberg Sogn Tåsen Vel  </vt:lpstr>
      <vt:lpstr>Berg Nordberg Sogn Tåsen Vel  </vt:lpstr>
      <vt:lpstr>Agenda</vt:lpstr>
      <vt:lpstr>Kommuneplan Oslo </vt:lpstr>
      <vt:lpstr>Oslos grønne åsside ødelegges for alltid – i strid med kommuneplanen</vt:lpstr>
      <vt:lpstr>Grøntområdet i sør ødelegges</vt:lpstr>
      <vt:lpstr>Helikoptertrafikken øker med &gt;100%   </vt:lpstr>
      <vt:lpstr>Ca. 1 200 personer berøres direkte av støy fra den økte helikoptertrafikken </vt:lpstr>
      <vt:lpstr>En av markas viktigste inngangsporter ødelegges</vt:lpstr>
      <vt:lpstr>Det er mye kø på Ring3 – ambulansene vil kjøre gjennom boligområder</vt:lpstr>
      <vt:lpstr>Gaustad Sykehus mister i praksis sitt vern</vt:lpstr>
      <vt:lpstr>HOVEDGREPET</vt:lpstr>
      <vt:lpstr>Likevel vil HSØ: </vt:lpstr>
      <vt:lpstr>Reelt omfang</vt:lpstr>
      <vt:lpstr>HSØ opptrer som en aggressiv utbygger</vt:lpstr>
      <vt:lpstr>Det har ikke vært medvirkning i denne saken</vt:lpstr>
      <vt:lpstr>MANGELFULL KONSEKVENSUTREDNING</vt:lpstr>
      <vt:lpstr>Konsekvensene ved å bygge på Gaustad er uakseptable </vt:lpstr>
      <vt:lpstr>Anbefaling</vt:lpstr>
      <vt:lpstr>BNST.NO/Riksen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Presentasjonstittel</dc:title>
  <dc:creator>Iversen Henning</dc:creator>
  <cp:lastModifiedBy>Henning Iversen</cp:lastModifiedBy>
  <cp:revision>426</cp:revision>
  <cp:lastPrinted>2020-10-06T08:23:47Z</cp:lastPrinted>
  <dcterms:created xsi:type="dcterms:W3CDTF">2020-02-09T13:10:49Z</dcterms:created>
  <dcterms:modified xsi:type="dcterms:W3CDTF">2021-05-29T10:14:46Z</dcterms:modified>
</cp:coreProperties>
</file>