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0"/>
  </p:notesMasterIdLst>
  <p:sldIdLst>
    <p:sldId id="952" r:id="rId2"/>
    <p:sldId id="944" r:id="rId3"/>
    <p:sldId id="946" r:id="rId4"/>
    <p:sldId id="955" r:id="rId5"/>
    <p:sldId id="947" r:id="rId6"/>
    <p:sldId id="950" r:id="rId7"/>
    <p:sldId id="949" r:id="rId8"/>
    <p:sldId id="956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55C4"/>
    <a:srgbClr val="72A2FF"/>
    <a:srgbClr val="B5CCE8"/>
    <a:srgbClr val="72BF44"/>
    <a:srgbClr val="00AEEF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/>
    <p:restoredTop sz="95902"/>
  </p:normalViewPr>
  <p:slideViewPr>
    <p:cSldViewPr snapToGrid="0" snapToObjects="1">
      <p:cViewPr varScale="1">
        <p:scale>
          <a:sx n="214" d="100"/>
          <a:sy n="214" d="100"/>
        </p:scale>
        <p:origin x="1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CEE4-07FC-3646-B6B1-32C4AA23EAC2}" type="datetimeFigureOut">
              <a:rPr lang="nb-NO" smtClean="0"/>
              <a:t>14.08.2024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E4D6D-3A67-BA4E-A60C-1B4F8676C0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611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nsyn.pbe.oslo.kommune.no/saksinnsyn/casedet.asp?caseno=202458603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44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>
                <a:solidFill>
                  <a:schemeClr val="tx1"/>
                </a:solidFill>
              </a:rPr>
              <a:t>25.07.24	BNST Klage på Nabovarsel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rgbClr val="FF0000"/>
                </a:solidFill>
              </a:rPr>
              <a:t>12.07.24	</a:t>
            </a:r>
            <a:r>
              <a:rPr lang="nb-NO" sz="1200" dirty="0">
                <a:solidFill>
                  <a:srgbClr val="FF0000"/>
                </a:solidFill>
                <a:hlinkClick r:id="rId3"/>
              </a:rPr>
              <a:t>Nabovarsel inngjerding Gaustadskogen med dispensasjonssøknad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24.06.24	SFV Opprettholder rammetillatelse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07.06.24 	OUS ber om at antallet flybevegelser endres til 1300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01.06.24	Luftfartstilsynet legger ut Høring for H4 med frist i sommerferien – 20. juli (2 000 flybevegelser)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29.05.24	Innspill til høringsuttalelse fra Kommuneoverlegen (til PBE)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08.05.24	Vedal – Brev til PBE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01.03.24	Igangsettingstillatelse Del 2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rgbClr val="FF0000"/>
                </a:solidFill>
              </a:rPr>
              <a:t>03.12.23	Klage Naturvernforbundet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30.11.23	Igangsettingstillatelse Del 1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24.11.23	Søknad om igangsettingstillatelse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21.11.23	Klage Redd Gaustadskogen</a:t>
            </a:r>
          </a:p>
          <a:p>
            <a:r>
              <a:rPr lang="nb-NO" sz="1200" dirty="0">
                <a:solidFill>
                  <a:srgbClr val="FF0000"/>
                </a:solidFill>
              </a:rPr>
              <a:t>13.11.23 	Rammetillatelse H4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rgbClr val="FF0000"/>
                </a:solidFill>
              </a:rPr>
              <a:t>23.10.23	BNST Vurdering av søknad om dispensasjon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29.09.23	Søknad til Luftfartstilsynet (konsesjon, 2 000 flybevegelser)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26.09.23	Prøveflyginger med AW-101 (Målinger OUS, Brekke &amp; Strand, Naboer)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rgbClr val="FF0000"/>
                </a:solidFill>
              </a:rPr>
              <a:t>13.09.23	Uttalelse Kommuneoverlegen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15.06.23	Merknader BNST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07.06.23	Søknad om rammetillatelse H4 inkl. søknad om dispensasjon fra S-5162 (1300 flybevegelser)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29.11.22 	PBE sier at «det er lagt til grunn opplysninger som ikke stemmer» og trekker rammetillatelsen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10.11.22	Høring Helse- og Sosialutvalget i Rådhuset – OUS innrømmer feil tallgrunnlag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12.10.22	Rammetillatelse innvilget (36 flybevegelser)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chemeClr val="tx1"/>
                </a:solidFill>
              </a:rPr>
              <a:t>19.05.22	Søknad Helikopterlandingsplass H0 (36 Flybevegelser)</a:t>
            </a: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dirty="0">
                <a:solidFill>
                  <a:srgbClr val="FF0000"/>
                </a:solidFill>
              </a:rPr>
              <a:t>02.08.21	ROS-Analyse Innføring AW-101 ved Rikshospitalet (1500 årlige flybevegelser) Støy i Gaustadskogen ikke vurdert</a:t>
            </a:r>
            <a:br>
              <a:rPr lang="nb-NO" sz="1200" b="1" dirty="0">
                <a:solidFill>
                  <a:schemeClr val="tx1"/>
                </a:solidFill>
              </a:rPr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4674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635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141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341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615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932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bnst.no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bnst.no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hlinkClick r:id="rId2"/>
            <a:extLst>
              <a:ext uri="{FF2B5EF4-FFF2-40B4-BE49-F238E27FC236}">
                <a16:creationId xmlns:a16="http://schemas.microsoft.com/office/drawing/2014/main" id="{84BA9525-02A7-8B48-9362-852B0A6DBAA6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0314008" y="6185388"/>
            <a:ext cx="1844124" cy="63027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B8918D8-3567-7847-A9DF-2BE8D70B01F9}"/>
              </a:ext>
            </a:extLst>
          </p:cNvPr>
          <p:cNvSpPr/>
          <p:nvPr userDrawn="1"/>
        </p:nvSpPr>
        <p:spPr>
          <a:xfrm>
            <a:off x="34706" y="6190735"/>
            <a:ext cx="10213817" cy="333054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9EDBE66-E4A9-714F-849A-1D338682062D}"/>
              </a:ext>
            </a:extLst>
          </p:cNvPr>
          <p:cNvSpPr/>
          <p:nvPr userDrawn="1"/>
        </p:nvSpPr>
        <p:spPr>
          <a:xfrm>
            <a:off x="34706" y="6664082"/>
            <a:ext cx="10213817" cy="148465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7BDA72E2-F480-F54A-8CB3-7933E052BE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EA99CD67-D30C-B547-BC5E-D7C5295A0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676569" y="0"/>
              <a:ext cx="6838861" cy="6858000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929BDA5-A2CB-D448-8F16-D2BB9C2DE8D3}"/>
                </a:ext>
              </a:extLst>
            </p:cNvPr>
            <p:cNvSpPr/>
            <p:nvPr userDrawn="1"/>
          </p:nvSpPr>
          <p:spPr>
            <a:xfrm>
              <a:off x="0" y="0"/>
              <a:ext cx="3045417" cy="6858000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16C838B9-76FF-304D-BCC8-772BA427D2BB}"/>
                </a:ext>
              </a:extLst>
            </p:cNvPr>
            <p:cNvSpPr/>
            <p:nvPr userDrawn="1"/>
          </p:nvSpPr>
          <p:spPr>
            <a:xfrm>
              <a:off x="9181289" y="0"/>
              <a:ext cx="3010711" cy="6858000"/>
            </a:xfrm>
            <a:prstGeom prst="rect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851554E6-8D0D-D246-BCF4-294848096D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847" y="176967"/>
            <a:ext cx="4063139" cy="1171386"/>
          </a:xfrm>
          <a:noFill/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DED648-B6BA-2542-8852-F84E7F82B3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8088" y="5943600"/>
            <a:ext cx="3719064" cy="72048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Eurostile" panose="020B050402020205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48629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hlinkClick r:id="rId2"/>
            <a:extLst>
              <a:ext uri="{FF2B5EF4-FFF2-40B4-BE49-F238E27FC236}">
                <a16:creationId xmlns:a16="http://schemas.microsoft.com/office/drawing/2014/main" id="{84BA9525-02A7-8B48-9362-852B0A6DBAA6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0314008" y="6185388"/>
            <a:ext cx="1844124" cy="63027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B8918D8-3567-7847-A9DF-2BE8D70B01F9}"/>
              </a:ext>
            </a:extLst>
          </p:cNvPr>
          <p:cNvSpPr/>
          <p:nvPr userDrawn="1"/>
        </p:nvSpPr>
        <p:spPr>
          <a:xfrm>
            <a:off x="34706" y="6190735"/>
            <a:ext cx="10213817" cy="333054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9EDBE66-E4A9-714F-849A-1D338682062D}"/>
              </a:ext>
            </a:extLst>
          </p:cNvPr>
          <p:cNvSpPr/>
          <p:nvPr userDrawn="1"/>
        </p:nvSpPr>
        <p:spPr>
          <a:xfrm>
            <a:off x="34706" y="6664082"/>
            <a:ext cx="10213817" cy="148465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6C838B9-76FF-304D-BCC8-772BA427D2BB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41000">
                <a:srgbClr val="9AF52B"/>
              </a:gs>
              <a:gs pos="26000">
                <a:srgbClr val="9AF52B"/>
              </a:gs>
              <a:gs pos="79000">
                <a:srgbClr val="00B0F0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51554E6-8D0D-D246-BCF4-294848096D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847" y="176967"/>
            <a:ext cx="4063139" cy="1171386"/>
          </a:xfrm>
          <a:noFill/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DED648-B6BA-2542-8852-F84E7F82B3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8088" y="5943600"/>
            <a:ext cx="3719064" cy="72048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Eurostile" panose="020B050402020205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49312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E2481-EE6D-EB4E-A3E0-39E45D824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" y="64395"/>
            <a:ext cx="12061065" cy="532800"/>
          </a:xfrm>
        </p:spPr>
        <p:txBody>
          <a:bodyPr lIns="36000" tIns="36000" rIns="36000" bIns="36000" anchor="t" anchorCtr="0">
            <a:noAutofit/>
          </a:bodyPr>
          <a:lstStyle>
            <a:lvl1pPr>
              <a:defRPr sz="2800">
                <a:solidFill>
                  <a:srgbClr val="0070C0"/>
                </a:solidFill>
                <a:latin typeface="Eurostile" panose="020B0504020202050204" pitchFamily="34" charset="77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BFD61C-5293-3340-9181-12ECBFB96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31" y="969179"/>
            <a:ext cx="10515600" cy="4351338"/>
          </a:xfrm>
        </p:spPr>
        <p:txBody>
          <a:bodyPr lIns="36000" rIns="36000">
            <a:noAutofit/>
          </a:bodyPr>
          <a:lstStyle>
            <a:lvl1pPr>
              <a:defRPr sz="2400">
                <a:solidFill>
                  <a:srgbClr val="0070C0"/>
                </a:solidFill>
                <a:latin typeface="Eurostile" panose="020B0504020202050204" pitchFamily="34" charset="77"/>
              </a:defRPr>
            </a:lvl1pPr>
            <a:lvl2pPr>
              <a:defRPr sz="2000">
                <a:solidFill>
                  <a:srgbClr val="0070C0"/>
                </a:solidFill>
                <a:latin typeface="Eurostile" panose="020B0504020202050204" pitchFamily="34" charset="77"/>
              </a:defRPr>
            </a:lvl2pPr>
            <a:lvl3pPr>
              <a:defRPr sz="1800">
                <a:solidFill>
                  <a:srgbClr val="0070C0"/>
                </a:solidFill>
                <a:latin typeface="Eurostile" panose="020B0504020202050204" pitchFamily="34" charset="77"/>
              </a:defRPr>
            </a:lvl3pPr>
            <a:lvl4pPr>
              <a:defRPr sz="1600">
                <a:solidFill>
                  <a:srgbClr val="0070C0"/>
                </a:solidFill>
                <a:latin typeface="Eurostile" panose="020B0504020202050204" pitchFamily="34" charset="77"/>
              </a:defRPr>
            </a:lvl4pPr>
            <a:lvl5pPr>
              <a:defRPr sz="1600">
                <a:solidFill>
                  <a:srgbClr val="0070C0"/>
                </a:solidFill>
                <a:latin typeface="Eurostile" panose="020B0504020202050204" pitchFamily="34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930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36BD7-15E4-FB49-A6F3-0C2DB2CF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4D37D3-D919-F641-B1D8-ABB8CD1F5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504763-136B-3846-A3B0-307AEB64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636AA9-76E6-004F-94C2-2FBD8F27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80E8C7-2E73-1A4B-8C6D-623FEE4DD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52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2A237-74C9-0A47-8B45-27A758C1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29BB1E-62C0-C14F-A481-B30AC6A83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8FACA78-556C-6541-B05E-F8D937662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29EA7D-3F52-CF48-905C-F9D5EE14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1B9963-5C75-FA46-A69D-BF23E038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B42BC2-B4A6-3C4D-AE48-ACE64FB6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25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ED8AD3-F45A-3842-9397-3DF7004B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6AD19B-5CFB-9941-B328-0CE727023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3C20DE-BE06-0C48-8B38-C7EE3F226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12E3BE-CB75-BF49-8D79-D6F179D39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EC7264E-937D-384F-A796-BCDDA70B3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8FA264C-FDFB-4646-AA79-7564285D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9DA9C6A-A43F-124C-B503-CFFDF0C4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B55D17B-6E5A-044A-A203-9ED663BF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0307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E89D0A-B79F-594D-B504-00E70AD0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4FD60F-603B-A24D-907C-26614601FF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A6EA7A7-3438-614F-AB60-2E3F994D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BF206F-C56F-FF47-B01A-749F83B2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51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985001D-38D3-D943-8F91-5E1AC1FC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71A576A-5F00-EA4B-A17C-C54D2445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33F0C1-2DAE-FA48-8B60-EE35325C6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76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640ED6-3442-EA43-86FF-FC408150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100481-D26B-F746-BA8C-5377369B7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A7EA8B-C827-964A-99AF-3BE670D87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5FBC1A-FC78-1D40-B97F-87C4E1352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894E1E-E55F-AE4B-9765-0B106191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7131CA-F63A-A24B-B00B-CE6CF354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4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89A7D-281A-674B-BC69-D553364AB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4C42445-622D-D74C-AACD-4F8E98884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256AB6-6289-C748-9CE3-6D613B3AA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B53D7B6-55C1-9C42-AF2F-7CEF3C02A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BD055A-5F1E-A44B-ACBB-3DB6A817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2F843C-EC38-8445-92A8-3DEE14555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067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7DD4D2-AE1F-DC4D-B7F6-64FCD4BE6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57D5743-8DFD-0E48-8207-36C516677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A04A7B-7F2B-2844-A32E-87F86BC8C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2987ED-DE8A-9C4D-BE0F-565AAD6A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50D147-7A2F-E14D-ADA2-E53AA127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326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4A60536-ADCF-F242-90D0-09F823BA0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7BE074-6A2D-0C41-998E-9C588582A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39856-4D6E-5D47-85BD-7EE28598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495884-3D77-8B48-8F0C-351A4DDFE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4DEA17-792A-8146-88C7-A324A2884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680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bnst.no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D2F8C73-3B5B-E944-9ED9-F901E85F2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0D1C79-454D-7B41-8E17-F536945F8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>
            <a:hlinkClick r:id="rId14"/>
            <a:extLst>
              <a:ext uri="{FF2B5EF4-FFF2-40B4-BE49-F238E27FC236}">
                <a16:creationId xmlns:a16="http://schemas.microsoft.com/office/drawing/2014/main" id="{048682E5-D7C3-5E45-B18C-F80DA4AA7822}"/>
              </a:ext>
            </a:extLst>
          </p:cNvPr>
          <p:cNvPicPr/>
          <p:nvPr userDrawn="1"/>
        </p:nvPicPr>
        <p:blipFill>
          <a:blip r:embed="rId15"/>
          <a:stretch>
            <a:fillRect/>
          </a:stretch>
        </p:blipFill>
        <p:spPr>
          <a:xfrm>
            <a:off x="10314008" y="6185388"/>
            <a:ext cx="1844124" cy="63027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65ECF0D0-CD94-E34A-8427-89A8DB81DF06}"/>
              </a:ext>
            </a:extLst>
          </p:cNvPr>
          <p:cNvSpPr/>
          <p:nvPr userDrawn="1"/>
        </p:nvSpPr>
        <p:spPr>
          <a:xfrm>
            <a:off x="34706" y="6190735"/>
            <a:ext cx="10213817" cy="333054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7237DA8-38FD-5E41-817E-22AE3910D56E}"/>
              </a:ext>
            </a:extLst>
          </p:cNvPr>
          <p:cNvSpPr/>
          <p:nvPr userDrawn="1"/>
        </p:nvSpPr>
        <p:spPr>
          <a:xfrm>
            <a:off x="34706" y="6664082"/>
            <a:ext cx="10213817" cy="148465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60553D4-513D-8240-AE01-0032A7F1C65A}"/>
              </a:ext>
            </a:extLst>
          </p:cNvPr>
          <p:cNvSpPr txBox="1"/>
          <p:nvPr userDrawn="1"/>
        </p:nvSpPr>
        <p:spPr>
          <a:xfrm>
            <a:off x="-56535" y="6470017"/>
            <a:ext cx="6444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rgbClr val="00AEEF"/>
                </a:solidFill>
                <a:latin typeface="Eurostile" panose="020B0504020202050204" pitchFamily="34" charset="77"/>
              </a:rPr>
              <a:t>14.08.2024 - </a:t>
            </a:r>
            <a:fld id="{469032D8-31CD-804B-91B3-6706B0D57636}" type="slidenum">
              <a:rPr lang="nb-NO" sz="1000" smtClean="0">
                <a:solidFill>
                  <a:srgbClr val="00AEEF"/>
                </a:solidFill>
                <a:latin typeface="Eurostile" panose="020B0504020202050204" pitchFamily="34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nb-NO" sz="1000" dirty="0">
                <a:solidFill>
                  <a:srgbClr val="00AEEF"/>
                </a:solidFill>
                <a:latin typeface="Eurostile" panose="020B0504020202050204" pitchFamily="34" charset="77"/>
              </a:rPr>
              <a:t> - Seminar Oslo Rådhus – Ny Helikopterlandingsplass H4 Nord/Vest for Rikshospitalet  - bnst.no/H4</a:t>
            </a:r>
          </a:p>
        </p:txBody>
      </p:sp>
    </p:spTree>
    <p:extLst>
      <p:ext uri="{BB962C8B-B14F-4D97-AF65-F5344CB8AC3E}">
        <p14:creationId xmlns:p14="http://schemas.microsoft.com/office/powerpoint/2010/main" val="229244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Eurostile" panose="020B050402020205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innsyn.pbe.oslo.kommune.no/saksinnsyn/showfile.asp?jno=2024588539&amp;fileid=11477872" TargetMode="External"/><Relationship Id="rId18" Type="http://schemas.openxmlformats.org/officeDocument/2006/relationships/hyperlink" Target="https://innsyn.pbe.oslo.kommune.no/saksinnsyn/showfile.asp?jno=2024587354&amp;fileid=11474498" TargetMode="External"/><Relationship Id="rId26" Type="http://schemas.openxmlformats.org/officeDocument/2006/relationships/hyperlink" Target="https://innsyn.pbe.oslo.kommune.no/saksinnsyn/showfile.asp?jno=2023102103&amp;fileid=10928859" TargetMode="External"/><Relationship Id="rId3" Type="http://schemas.openxmlformats.org/officeDocument/2006/relationships/hyperlink" Target="https://innsyn.pbe.oslo.kommune.no/saksinnsyn/showfile.asp?jno=2023096169&amp;fileid=10907129" TargetMode="External"/><Relationship Id="rId21" Type="http://schemas.openxmlformats.org/officeDocument/2006/relationships/hyperlink" Target="https://innsyn.pbe.oslo.kommune.no/saksinnsyn/showfile.asp?jno=2023018248&amp;fileid=10631502" TargetMode="External"/><Relationship Id="rId7" Type="http://schemas.openxmlformats.org/officeDocument/2006/relationships/hyperlink" Target="https://innsyn.pbe.oslo.kommune.no/saksinnsyn/showfile.asp?jno=2021144984&amp;fileid=9891259" TargetMode="External"/><Relationship Id="rId12" Type="http://schemas.openxmlformats.org/officeDocument/2006/relationships/hyperlink" Target="https://innsyn.pbe.oslo.kommune.no/saksinnsyn/showfile.asp?jno=2022066853&amp;fileid=10230670" TargetMode="External"/><Relationship Id="rId17" Type="http://schemas.openxmlformats.org/officeDocument/2006/relationships/hyperlink" Target="https://innsyn.pbe.oslo.kommune.no/saksinnsyn/showfile.asp?jno=2023111689&amp;fileid=10907026" TargetMode="External"/><Relationship Id="rId25" Type="http://schemas.openxmlformats.org/officeDocument/2006/relationships/hyperlink" Target="https://innsyn.pbe.oslo.kommune.no/saksinnsyn/showfile.asp?jno=2024546882&amp;fileid=10923585" TargetMode="External"/><Relationship Id="rId33" Type="http://schemas.openxmlformats.org/officeDocument/2006/relationships/hyperlink" Target="https://innsyn.pbe.oslo.kommune.no/saksinnsyn/showfile.asp?jno=2024548745&amp;fileid=11341610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innsyn.pbe.oslo.kommune.no/saksinnsyn/casedet.asp?mode=&amp;caseno=202318465" TargetMode="External"/><Relationship Id="rId20" Type="http://schemas.openxmlformats.org/officeDocument/2006/relationships/hyperlink" Target="https://innsyn.pbe.oslo.kommune.no/saksinnsyn/showfile.asp?jno=2023094701&amp;fileid=10771935" TargetMode="External"/><Relationship Id="rId29" Type="http://schemas.openxmlformats.org/officeDocument/2006/relationships/hyperlink" Target="https://innsyn.pbe.oslo.kommune.no/saksinnsyn/showfile.asp?jno=2024544447&amp;fileid=1132676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innsyn.pbe.oslo.kommune.no/saksinnsyn/showfile.asp?jno=2023000417&amp;fileid=10570178" TargetMode="External"/><Relationship Id="rId11" Type="http://schemas.openxmlformats.org/officeDocument/2006/relationships/hyperlink" Target="https://innsyn.pbe.oslo.kommune.no/saksinnsyn/showfile.asp?jno=2023076723&amp;fileid=10688845" TargetMode="External"/><Relationship Id="rId24" Type="http://schemas.openxmlformats.org/officeDocument/2006/relationships/hyperlink" Target="https://innsyn.pbe.oslo.kommune.no/saksinnsyn/showfile.asp?jno=2023018248&amp;fileid=10631501" TargetMode="External"/><Relationship Id="rId32" Type="http://schemas.openxmlformats.org/officeDocument/2006/relationships/hyperlink" Target="https://innsyn.pbe.oslo.kommune.no/saksinnsyn/showfile.asp?jno=2023103801&amp;fileid=10933728" TargetMode="External"/><Relationship Id="rId5" Type="http://schemas.openxmlformats.org/officeDocument/2006/relationships/hyperlink" Target="https://innsyn.pbe.oslo.kommune.no/saksinnsyn/showfile.asp?jno=2022162620&amp;fileid=10563051" TargetMode="External"/><Relationship Id="rId15" Type="http://schemas.openxmlformats.org/officeDocument/2006/relationships/hyperlink" Target="https://innsyn.pbe.oslo.kommune.no/saksinnsyn/showfile.asp?jno=2023130262&amp;fileid=11020237" TargetMode="External"/><Relationship Id="rId23" Type="http://schemas.openxmlformats.org/officeDocument/2006/relationships/hyperlink" Target="https://innsyn.pbe.oslo.kommune.no/saksinnsyn/showfile.asp?jno=2023000417&amp;fileid=10570179" TargetMode="External"/><Relationship Id="rId28" Type="http://schemas.openxmlformats.org/officeDocument/2006/relationships/hyperlink" Target="https://innsyn.pbe.oslo.kommune.no/saksinnsyn/showfile.asp?jno=2024588210&amp;fileid=11476853" TargetMode="External"/><Relationship Id="rId10" Type="http://schemas.openxmlformats.org/officeDocument/2006/relationships/hyperlink" Target="https://innsyn.pbe.oslo.kommune.no/saksinnsyn/showfile.asp?jno=2024593278&amp;fileid=11493490" TargetMode="External"/><Relationship Id="rId19" Type="http://schemas.openxmlformats.org/officeDocument/2006/relationships/hyperlink" Target="https://innsyn.pbe.oslo.kommune.no/saksinnsyn/showfile.asp?jno=2023094701&amp;fileid=10771934" TargetMode="External"/><Relationship Id="rId31" Type="http://schemas.openxmlformats.org/officeDocument/2006/relationships/hyperlink" Target="https://innsyn.pbe.oslo.kommune.no/saksinnsyn/showfile.asp?jno=2021144984&amp;fileid=9891260" TargetMode="External"/><Relationship Id="rId4" Type="http://schemas.openxmlformats.org/officeDocument/2006/relationships/hyperlink" Target="https://innsyn.pbe.oslo.kommune.no/saksinnsyn/showfile.asp?jno=2022007942&amp;fileid=10024114" TargetMode="External"/><Relationship Id="rId9" Type="http://schemas.openxmlformats.org/officeDocument/2006/relationships/hyperlink" Target="https://innsyn.pbe.oslo.kommune.no/saksinnsyn/showfile.asp?jno=2023066240&amp;fileid=10684282" TargetMode="External"/><Relationship Id="rId14" Type="http://schemas.openxmlformats.org/officeDocument/2006/relationships/hyperlink" Target="https://innsyn.pbe.oslo.kommune.no/saksinnsyn/showfile.asp?jno=2023033999&amp;fileid=10684281" TargetMode="External"/><Relationship Id="rId22" Type="http://schemas.openxmlformats.org/officeDocument/2006/relationships/hyperlink" Target="https://innsyn.pbe.oslo.kommune.no/saksinnsyn/showfile.asp?jno=2022162620&amp;fileid=10563050" TargetMode="External"/><Relationship Id="rId27" Type="http://schemas.openxmlformats.org/officeDocument/2006/relationships/hyperlink" Target="https://innsyn.pbe.oslo.kommune.no/saksinnsyn/showfile.asp?jno=2024584186&amp;fileid=11261635" TargetMode="External"/><Relationship Id="rId30" Type="http://schemas.openxmlformats.org/officeDocument/2006/relationships/hyperlink" Target="https://innsyn.pbe.oslo.kommune.no/saksinnsyn/showfile.asp?jno=2023110586&amp;fileid=10907129" TargetMode="External"/><Relationship Id="rId8" Type="http://schemas.openxmlformats.org/officeDocument/2006/relationships/hyperlink" Target="https://innsyn.pbe.oslo.kommune.no/saksinnsyn/showfile.asp?jno=2023068896&amp;fileid=1082279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ya.kommune.no/_f/p1/ie06c0d5a-725f-4559-b950-a4a85ac5cd22/helikopter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8DCF21-026B-4344-A04E-88943EE1B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93" y="223462"/>
            <a:ext cx="9838661" cy="1171386"/>
          </a:xfrm>
        </p:spPr>
        <p:txBody>
          <a:bodyPr anchor="t">
            <a:noAutofit/>
          </a:bodyPr>
          <a:lstStyle/>
          <a:p>
            <a:pPr algn="l"/>
            <a:r>
              <a:rPr lang="nb-NO" sz="3600" dirty="0"/>
              <a:t>Ny Helikopterlandingsplass H4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4C38477-0EFD-3A4C-8661-177FF60B2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1800" y="5516683"/>
            <a:ext cx="5250092" cy="720482"/>
          </a:xfrm>
        </p:spPr>
        <p:txBody>
          <a:bodyPr>
            <a:noAutofit/>
          </a:bodyPr>
          <a:lstStyle/>
          <a:p>
            <a:pPr algn="l"/>
            <a:r>
              <a:rPr lang="nb-NO" sz="1600" b="1" dirty="0"/>
              <a:t>Seminar om helikopterlandingsplass på Rikshospitalet  </a:t>
            </a:r>
          </a:p>
          <a:p>
            <a:pPr algn="l"/>
            <a:r>
              <a:rPr lang="nb-NO" sz="1600" dirty="0"/>
              <a:t>Oslo Rådhus, Møteromsenteret</a:t>
            </a:r>
          </a:p>
          <a:p>
            <a:pPr algn="l"/>
            <a:r>
              <a:rPr lang="nb-NO" sz="1600" dirty="0"/>
              <a:t>Onsdag 14.08.2024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9C029EE-01C4-1673-1EA0-9412FD2C7369}"/>
              </a:ext>
            </a:extLst>
          </p:cNvPr>
          <p:cNvSpPr txBox="1"/>
          <p:nvPr/>
        </p:nvSpPr>
        <p:spPr>
          <a:xfrm>
            <a:off x="556976" y="1312896"/>
            <a:ext cx="6125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37FD5CD-239C-9E68-AAFB-7BA06ADB779B}"/>
              </a:ext>
            </a:extLst>
          </p:cNvPr>
          <p:cNvSpPr txBox="1"/>
          <p:nvPr/>
        </p:nvSpPr>
        <p:spPr>
          <a:xfrm>
            <a:off x="8769928" y="102186"/>
            <a:ext cx="311123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FLYBEVEGELSER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GAUSTADSKOGEN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TURVEI B1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NABOHELSE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REGULERING 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VARSLING &amp; MEDVIRKNING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chemeClr val="bg1"/>
                </a:solidFill>
              </a:rPr>
              <a:t>HØRING KONSESJON</a:t>
            </a:r>
          </a:p>
          <a:p>
            <a:pPr marL="342900" indent="-342900">
              <a:buFont typeface="+mj-lt"/>
              <a:buAutoNum type="arabicPeriod"/>
            </a:pPr>
            <a:endParaRPr lang="nb-NO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74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68" y="0"/>
            <a:ext cx="10016180" cy="532800"/>
          </a:xfrm>
        </p:spPr>
        <p:txBody>
          <a:bodyPr/>
          <a:lstStyle/>
          <a:p>
            <a:pPr>
              <a:tabLst>
                <a:tab pos="1195388" algn="l"/>
              </a:tabLst>
            </a:pPr>
            <a:r>
              <a:rPr lang="nb-NO" sz="2400" b="1" dirty="0"/>
              <a:t>FLYBEVEGELSER   </a:t>
            </a:r>
            <a:br>
              <a:rPr lang="nb-NO" sz="2400" b="1" dirty="0"/>
            </a:br>
            <a:r>
              <a:rPr lang="nb-NO" sz="2400" b="1" dirty="0"/>
              <a:t>Usikkert antall flybevegelser legges til grunn for konsekvenser og tiltak</a:t>
            </a:r>
            <a:br>
              <a:rPr lang="nb-NO" sz="2400" b="1" dirty="0"/>
            </a:b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/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400"/>
              </a:spcBef>
            </a:pPr>
            <a:r>
              <a:rPr lang="nb-NO" sz="1050" dirty="0">
                <a:solidFill>
                  <a:schemeClr val="tx1"/>
                </a:solidFill>
              </a:rPr>
              <a:t>SPØRSMÅL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 OUS garantere at antall årlige flybevegelser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ikke vil overstige 1 300?  </a:t>
            </a:r>
          </a:p>
          <a:p>
            <a:pPr marL="228600" indent="-228600">
              <a:buFont typeface="+mj-lt"/>
              <a:buAutoNum type="arabicPeriod"/>
            </a:pP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 vil OUS gjøre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hvis volumet overstiger 1 300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flybevegelser pr år?</a:t>
            </a:r>
          </a:p>
          <a:p>
            <a:pPr marL="228600" indent="-228600">
              <a:buFont typeface="+mj-lt"/>
              <a:buAutoNum type="arabicPeriod"/>
            </a:pP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Forstår OUS at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tilliten til opplysninger om antall flyvninger er lav?</a:t>
            </a:r>
          </a:p>
          <a:p>
            <a:pPr marL="228600" indent="-228600">
              <a:buFont typeface="+mj-lt"/>
              <a:buAutoNum type="arabicPeriod"/>
            </a:pP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 OUS sin strategi at det er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bedre med tilgivelse enn tillatelse?</a:t>
            </a:r>
          </a:p>
          <a:p>
            <a:pPr marL="228600" indent="-228600">
              <a:buFont typeface="+mj-lt"/>
              <a:buAutoNum type="arabicPeriod"/>
            </a:pP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Forstår OUS at et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høyere antall flybevegelser vil medføre at flere boliger havner i rød støysone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 at det må gjøres tiltak på disse?</a:t>
            </a:r>
          </a:p>
          <a:p>
            <a:pPr marL="228600" indent="-228600">
              <a:buFont typeface="+mj-lt"/>
              <a:buAutoNum type="arabicPeriod"/>
            </a:pPr>
            <a:endParaRPr lang="nb-NO" sz="1050" dirty="0">
              <a:solidFill>
                <a:srgbClr val="FF0000"/>
              </a:solidFill>
            </a:endParaRP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2C18F6E-CA9E-8CF8-58EA-A184A2BCD07D}"/>
              </a:ext>
            </a:extLst>
          </p:cNvPr>
          <p:cNvSpPr txBox="1"/>
          <p:nvPr/>
        </p:nvSpPr>
        <p:spPr>
          <a:xfrm>
            <a:off x="135210" y="1231991"/>
            <a:ext cx="1001618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108075" algn="l"/>
              </a:tabLst>
            </a:pPr>
            <a:r>
              <a:rPr lang="nb-NO" sz="2000" dirty="0"/>
              <a:t>OUS prøver bevisst å legge til et grunn et antall flybevegelser som er for lavt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108075" algn="l"/>
              </a:tabLst>
            </a:pPr>
            <a:r>
              <a:rPr lang="nb-NO" sz="2000" dirty="0"/>
              <a:t>Konsekvensen av dette er at støysoner minimeres og mange boliger som reelt er i rød </a:t>
            </a:r>
            <a:br>
              <a:rPr lang="nb-NO" sz="2000" dirty="0"/>
            </a:br>
            <a:r>
              <a:rPr lang="nb-NO" sz="2000" dirty="0"/>
              <a:t>støysone ikke får nødvendige tiltak for å redusere innendørs støy – mange vil få helseskader som følge av at de våkner flere ganger hver natt</a:t>
            </a:r>
            <a:br>
              <a:rPr lang="nb-NO" sz="2000" b="1" dirty="0"/>
            </a:br>
            <a:br>
              <a:rPr lang="nb-NO" sz="2000" dirty="0">
                <a:solidFill>
                  <a:srgbClr val="FF0000"/>
                </a:solidFill>
              </a:rPr>
            </a:br>
            <a:r>
              <a:rPr lang="nb-NO" dirty="0"/>
              <a:t>07.06.24 	OUS ber Luftfartstilsynet om at antallet flybevegelser endres til </a:t>
            </a:r>
            <a:r>
              <a:rPr lang="nb-NO" dirty="0">
                <a:solidFill>
                  <a:srgbClr val="0070C0"/>
                </a:solidFill>
              </a:rPr>
              <a:t>1300</a:t>
            </a:r>
            <a:br>
              <a:rPr lang="nb-NO" dirty="0"/>
            </a:br>
            <a:r>
              <a:rPr lang="nb-NO" dirty="0"/>
              <a:t>01.06.24	Luftfartstilsynet Høring H4 med frist i sommerferien – 20. juli (</a:t>
            </a:r>
            <a:r>
              <a:rPr lang="nb-NO" dirty="0">
                <a:solidFill>
                  <a:srgbClr val="0070C0"/>
                </a:solidFill>
              </a:rPr>
              <a:t>2 000 </a:t>
            </a:r>
            <a:r>
              <a:rPr lang="nb-NO" dirty="0"/>
              <a:t>flybevegelser)</a:t>
            </a:r>
            <a:br>
              <a:rPr lang="nb-NO" dirty="0"/>
            </a:br>
            <a:r>
              <a:rPr lang="nb-NO" dirty="0"/>
              <a:t>07.06.23	Søknad rammetillatelse H4 inkl. søknad om dispensasjon S-5162 (</a:t>
            </a:r>
            <a:r>
              <a:rPr lang="nb-NO" dirty="0">
                <a:solidFill>
                  <a:srgbClr val="0070C0"/>
                </a:solidFill>
              </a:rPr>
              <a:t>1300</a:t>
            </a:r>
            <a:r>
              <a:rPr lang="nb-NO" dirty="0"/>
              <a:t> flybevegelser)</a:t>
            </a:r>
            <a:br>
              <a:rPr lang="nb-NO" dirty="0"/>
            </a:br>
            <a:r>
              <a:rPr lang="nb-NO" dirty="0"/>
              <a:t>29.11.22 	PBE: «det er lagt til grunn opplysninger som </a:t>
            </a:r>
            <a:r>
              <a:rPr lang="nb-NO" dirty="0">
                <a:solidFill>
                  <a:srgbClr val="0070C0"/>
                </a:solidFill>
              </a:rPr>
              <a:t>ikke stemmer</a:t>
            </a:r>
            <a:r>
              <a:rPr lang="nb-NO" dirty="0"/>
              <a:t>» - trekker rammetillatelsen</a:t>
            </a:r>
            <a:br>
              <a:rPr lang="nb-NO" dirty="0"/>
            </a:br>
            <a:r>
              <a:rPr lang="nb-NO" dirty="0"/>
              <a:t>10.11.22	Høring Helse- og Sosialutvalget i Rådhuset – OUS innrømmer </a:t>
            </a:r>
            <a:r>
              <a:rPr lang="nb-NO" dirty="0">
                <a:solidFill>
                  <a:srgbClr val="0070C0"/>
                </a:solidFill>
              </a:rPr>
              <a:t>feil tallgrunnlag</a:t>
            </a:r>
            <a:br>
              <a:rPr lang="nb-NO" dirty="0"/>
            </a:br>
            <a:r>
              <a:rPr lang="nb-NO" dirty="0"/>
              <a:t>12.10.22	Rammetillatelse innvilget (</a:t>
            </a:r>
            <a:r>
              <a:rPr lang="nb-NO" dirty="0">
                <a:solidFill>
                  <a:srgbClr val="0070C0"/>
                </a:solidFill>
              </a:rPr>
              <a:t>36</a:t>
            </a:r>
            <a:r>
              <a:rPr lang="nb-NO" dirty="0"/>
              <a:t> flybevegelser)</a:t>
            </a:r>
            <a:br>
              <a:rPr lang="nb-NO" dirty="0"/>
            </a:br>
            <a:r>
              <a:rPr lang="nb-NO" dirty="0"/>
              <a:t>19.05.22	Søknad Helikopterlandingsplass H0 (</a:t>
            </a:r>
            <a:r>
              <a:rPr lang="nb-NO" dirty="0">
                <a:solidFill>
                  <a:srgbClr val="0070C0"/>
                </a:solidFill>
              </a:rPr>
              <a:t>36</a:t>
            </a:r>
            <a:r>
              <a:rPr lang="nb-NO" dirty="0"/>
              <a:t> Flybevegelser)</a:t>
            </a:r>
            <a:br>
              <a:rPr lang="nb-NO" dirty="0"/>
            </a:br>
            <a:r>
              <a:rPr lang="nb-NO" dirty="0"/>
              <a:t>02.08.21	ROS-Analyse Innføring AW-101 ved Rikshospitalet (</a:t>
            </a:r>
            <a:r>
              <a:rPr lang="nb-NO" dirty="0">
                <a:solidFill>
                  <a:srgbClr val="0070C0"/>
                </a:solidFill>
              </a:rPr>
              <a:t>1500</a:t>
            </a:r>
            <a:r>
              <a:rPr lang="nb-NO" dirty="0"/>
              <a:t> årlige flybevegelser)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64260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" y="64396"/>
            <a:ext cx="10108306" cy="6092634"/>
          </a:xfrm>
          <a:solidFill>
            <a:schemeClr val="bg1"/>
          </a:solidFill>
        </p:spPr>
        <p:txBody>
          <a:bodyPr/>
          <a:lstStyle/>
          <a:p>
            <a:pPr>
              <a:tabLst>
                <a:tab pos="1141413" algn="l"/>
              </a:tabLst>
            </a:pPr>
            <a:r>
              <a:rPr lang="nb-NO" sz="2400" b="1" dirty="0"/>
              <a:t>GAUSTADSKOGEN</a:t>
            </a:r>
            <a:br>
              <a:rPr lang="nb-NO" sz="2400" b="1" dirty="0"/>
            </a:br>
            <a:r>
              <a:rPr lang="nb-NO" sz="2400" b="1" dirty="0"/>
              <a:t>Fare for skader på barn og dyr som oppholder seg i Gaustadskogen</a:t>
            </a:r>
            <a:br>
              <a:rPr lang="nb-NO" sz="2400" b="1" dirty="0"/>
            </a:b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400"/>
              </a:spcBef>
            </a:pPr>
            <a:r>
              <a:rPr lang="nb-NO" sz="1050" dirty="0">
                <a:solidFill>
                  <a:schemeClr val="tx1"/>
                </a:solidFill>
              </a:rPr>
              <a:t>SPØRSMÅL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Har OUS vurdert muligheten for at barn og dyr kan komme seg gjennom  åpninger i gjerdet eller evt. over det og at de kan bli skadet som følge av at de </a:t>
            </a:r>
            <a:r>
              <a:rPr lang="nb-NO" sz="1050" b="1" dirty="0">
                <a:solidFill>
                  <a:schemeClr val="tx1"/>
                </a:solidFill>
              </a:rPr>
              <a:t>blåser over ende eller alt de blir skadet av greiner og kvister som faller ned?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Gaustadskogen er i kommuneplanen definert som et </a:t>
            </a:r>
            <a:r>
              <a:rPr lang="nb-NO" sz="1050" b="1" dirty="0">
                <a:solidFill>
                  <a:schemeClr val="tx1"/>
                </a:solidFill>
              </a:rPr>
              <a:t>«stille område</a:t>
            </a:r>
            <a:r>
              <a:rPr lang="nb-NO" sz="1050" dirty="0">
                <a:solidFill>
                  <a:schemeClr val="tx1"/>
                </a:solidFill>
              </a:rPr>
              <a:t>» i kommuneplanen og vil nå havne i </a:t>
            </a:r>
            <a:r>
              <a:rPr lang="nb-NO" sz="1050" b="1" dirty="0">
                <a:solidFill>
                  <a:schemeClr val="tx1"/>
                </a:solidFill>
              </a:rPr>
              <a:t>rød støysone</a:t>
            </a:r>
            <a:r>
              <a:rPr lang="nb-NO" sz="1050" dirty="0">
                <a:solidFill>
                  <a:schemeClr val="tx1"/>
                </a:solidFill>
              </a:rPr>
              <a:t>,  har PBE tillatt dette? 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Er det søkt om </a:t>
            </a:r>
            <a:r>
              <a:rPr lang="nb-NO" sz="1050" b="1" dirty="0">
                <a:solidFill>
                  <a:schemeClr val="tx1"/>
                </a:solidFill>
              </a:rPr>
              <a:t>dispensasjon</a:t>
            </a:r>
            <a:r>
              <a:rPr lang="nb-NO" sz="1050" dirty="0">
                <a:solidFill>
                  <a:schemeClr val="tx1"/>
                </a:solidFill>
              </a:rPr>
              <a:t> for dette?</a:t>
            </a:r>
            <a:br>
              <a:rPr lang="nb-NO" sz="1050" dirty="0">
                <a:solidFill>
                  <a:schemeClr val="tx1"/>
                </a:solidFill>
              </a:rPr>
            </a:b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Er det stilt krav om </a:t>
            </a:r>
            <a:r>
              <a:rPr lang="nb-NO" sz="1050" b="1" dirty="0">
                <a:solidFill>
                  <a:schemeClr val="tx1"/>
                </a:solidFill>
              </a:rPr>
              <a:t>erstatningsarealer?</a:t>
            </a: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874A9F5-53F4-2AFC-9844-06E415BFF544}"/>
              </a:ext>
            </a:extLst>
          </p:cNvPr>
          <p:cNvSpPr txBox="1"/>
          <p:nvPr/>
        </p:nvSpPr>
        <p:spPr>
          <a:xfrm>
            <a:off x="393269" y="1030356"/>
            <a:ext cx="8595748" cy="3477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Landing av AW-101 rett øst for Gaustadskogen vil medføre at det blir </a:t>
            </a:r>
            <a:r>
              <a:rPr lang="nb-NO" sz="2000" b="1" dirty="0"/>
              <a:t>farlig å oppholde seg i skogen </a:t>
            </a:r>
            <a:r>
              <a:rPr lang="nb-NO" sz="2000" dirty="0"/>
              <a:t>og </a:t>
            </a:r>
            <a:r>
              <a:rPr lang="nb-NO" sz="2000" b="1" dirty="0"/>
              <a:t>skogen vil bli delvis ødelagt av rotorvinden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Det er nå søkt om å </a:t>
            </a:r>
            <a:r>
              <a:rPr lang="nb-NO" sz="2000" b="1" dirty="0"/>
              <a:t>sperre av skogen ved bruk av gjerder</a:t>
            </a:r>
            <a:r>
              <a:rPr lang="nb-NO" sz="2000" dirty="0"/>
              <a:t>. Gjerdene som settes opp, har </a:t>
            </a:r>
            <a:r>
              <a:rPr lang="nb-NO" sz="2000" b="1" dirty="0"/>
              <a:t>åpninger som dyr og barn vil kunne komme seg gjennom </a:t>
            </a:r>
            <a:r>
              <a:rPr lang="nb-NO" sz="2000" dirty="0"/>
              <a:t>– de vil kunne bli skadet hvis de oppholder seg der ved landing/</a:t>
            </a:r>
            <a:r>
              <a:rPr lang="nb-NO" sz="2000" dirty="0" err="1"/>
              <a:t>take-off</a:t>
            </a:r>
            <a:r>
              <a:rPr lang="nb-NO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Rotorvinden (full storm, 25 m/s) medfører at </a:t>
            </a:r>
            <a:r>
              <a:rPr lang="nb-NO" sz="2000" b="1" dirty="0"/>
              <a:t>barn og dyr vil kunne bli blåst overende og/eller bli skadet av greiner og kvister som knekker</a:t>
            </a:r>
            <a:br>
              <a:rPr lang="nb-NO" sz="2000" dirty="0"/>
            </a:br>
            <a:r>
              <a:rPr lang="nb-NO" sz="2000" dirty="0"/>
              <a:t> </a:t>
            </a:r>
            <a:br>
              <a:rPr lang="nb-NO" sz="2000" b="1" dirty="0"/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44429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" y="64396"/>
            <a:ext cx="10108306" cy="6092634"/>
          </a:xfrm>
          <a:solidFill>
            <a:schemeClr val="bg1"/>
          </a:solidFill>
        </p:spPr>
        <p:txBody>
          <a:bodyPr/>
          <a:lstStyle/>
          <a:p>
            <a:pPr>
              <a:tabLst>
                <a:tab pos="1141413" algn="l"/>
              </a:tabLst>
            </a:pPr>
            <a:r>
              <a:rPr lang="nb-NO" sz="2400" b="1" dirty="0"/>
              <a:t>TURVEI B1</a:t>
            </a:r>
            <a:br>
              <a:rPr lang="nb-NO" sz="2400" b="1" dirty="0"/>
            </a:br>
            <a:r>
              <a:rPr lang="nb-NO" sz="2400" b="1" dirty="0"/>
              <a:t>Turvei B1 er sperret og vil bli utilgjengelig i minst 10 år</a:t>
            </a:r>
            <a:br>
              <a:rPr lang="nb-NO" sz="2400" b="1" dirty="0"/>
            </a:b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400"/>
              </a:spcBef>
            </a:pPr>
            <a:r>
              <a:rPr lang="nb-NO" sz="1050" dirty="0">
                <a:solidFill>
                  <a:schemeClr val="tx1"/>
                </a:solidFill>
              </a:rPr>
              <a:t>SPØRSMÅL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Avsperringen vil ødelegge for dagens bruk av Gaustadskogen og turvei B1 som går gjennom området – </a:t>
            </a:r>
            <a:r>
              <a:rPr lang="nb-NO" sz="1050" b="1" dirty="0">
                <a:solidFill>
                  <a:schemeClr val="tx1"/>
                </a:solidFill>
              </a:rPr>
              <a:t>har OUS noen planer om avbøtende tiltak?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Turvei B1 vil bli utilgjengelig i minst 10 år og etterpå er det usikkert om den igjen vil kunne benyttes – </a:t>
            </a:r>
            <a:r>
              <a:rPr lang="nb-NO" sz="1050" b="1" dirty="0">
                <a:solidFill>
                  <a:schemeClr val="tx1"/>
                </a:solidFill>
              </a:rPr>
              <a:t>er konsekvensene av dette vurdert noe sted?</a:t>
            </a:r>
            <a:endParaRPr lang="nb-NO" sz="1050" dirty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476EAAE-C5DB-AB25-7CF3-B35BA9DE148A}"/>
              </a:ext>
            </a:extLst>
          </p:cNvPr>
          <p:cNvSpPr txBox="1"/>
          <p:nvPr/>
        </p:nvSpPr>
        <p:spPr>
          <a:xfrm>
            <a:off x="393269" y="1030356"/>
            <a:ext cx="7367506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Byggearbeider, gjerder og anleggsveier i sør gjør at det nå </a:t>
            </a:r>
            <a:r>
              <a:rPr lang="nb-NO" sz="2000" b="1" dirty="0"/>
              <a:t>ikke lenger er mulig å benytte turvei B1 </a:t>
            </a:r>
            <a:r>
              <a:rPr lang="nb-NO" sz="2000" dirty="0"/>
              <a:t>for å komme seg trygt frem til marka – gjennom Gaustadskogen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Turvei B1 går gjennom </a:t>
            </a:r>
            <a:r>
              <a:rPr lang="nb-NO" sz="2000" b="1" dirty="0"/>
              <a:t>Gaustadskogen</a:t>
            </a:r>
            <a:r>
              <a:rPr lang="nb-NO" sz="2000" dirty="0"/>
              <a:t>, som skal sperres av med gjerder, noe som er med på å </a:t>
            </a:r>
            <a:r>
              <a:rPr lang="nb-NO" sz="2000" b="1" dirty="0"/>
              <a:t>ytterligere forringe og ødelegge en av markas viktigste inngangsportaler</a:t>
            </a:r>
          </a:p>
        </p:txBody>
      </p:sp>
    </p:spTree>
    <p:extLst>
      <p:ext uri="{BB962C8B-B14F-4D97-AF65-F5344CB8AC3E}">
        <p14:creationId xmlns:p14="http://schemas.microsoft.com/office/powerpoint/2010/main" val="427083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" y="64395"/>
            <a:ext cx="10246602" cy="532800"/>
          </a:xfrm>
        </p:spPr>
        <p:txBody>
          <a:bodyPr/>
          <a:lstStyle/>
          <a:p>
            <a:r>
              <a:rPr lang="nb-NO" sz="2400" b="1" dirty="0"/>
              <a:t>NABOERS HELSE</a:t>
            </a:r>
            <a:br>
              <a:rPr lang="nb-NO" sz="2400" b="1" dirty="0"/>
            </a:br>
            <a:r>
              <a:rPr lang="nb-NO" sz="2400" b="1" dirty="0"/>
              <a:t>Kommuneoverlegen har kommet med en rekke føringer  </a:t>
            </a:r>
            <a:br>
              <a:rPr lang="nb-NO" sz="2400" b="1" dirty="0"/>
            </a:br>
            <a:endParaRPr lang="nb-NO" sz="2400" b="1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/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400"/>
              </a:spcBef>
            </a:pPr>
            <a:r>
              <a:rPr lang="nb-NO" sz="1050" dirty="0">
                <a:solidFill>
                  <a:schemeClr val="tx1"/>
                </a:solidFill>
              </a:rPr>
              <a:t>SPØRSMÅL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Hvordan har OUS tenkt å oppfylle </a:t>
            </a:r>
            <a:r>
              <a:rPr lang="nb-NO" sz="1050" b="1" dirty="0">
                <a:solidFill>
                  <a:schemeClr val="tx1"/>
                </a:solidFill>
              </a:rPr>
              <a:t>kommune-overlegens krav?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Hvordan kan OUS forsvare at det </a:t>
            </a:r>
            <a:r>
              <a:rPr lang="nb-NO" sz="1050" b="1" dirty="0">
                <a:solidFill>
                  <a:schemeClr val="tx1"/>
                </a:solidFill>
              </a:rPr>
              <a:t>kun planlegges tiltak for ca. 30 boliger </a:t>
            </a:r>
            <a:r>
              <a:rPr lang="nb-NO" sz="1050" dirty="0">
                <a:solidFill>
                  <a:schemeClr val="tx1"/>
                </a:solidFill>
              </a:rPr>
              <a:t>og at tiltakene ikke blir ferdige før sommeren 2025, samtidig som </a:t>
            </a:r>
            <a:r>
              <a:rPr lang="nb-NO" sz="1050" b="1" dirty="0">
                <a:solidFill>
                  <a:schemeClr val="tx1"/>
                </a:solidFill>
              </a:rPr>
              <a:t>flybevegelser er planlagt startet ved årsskiftet?</a:t>
            </a: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Er det planer om </a:t>
            </a:r>
            <a:r>
              <a:rPr lang="nb-NO" sz="1050" b="1" dirty="0">
                <a:solidFill>
                  <a:schemeClr val="tx1"/>
                </a:solidFill>
              </a:rPr>
              <a:t>kartlegging</a:t>
            </a:r>
            <a:r>
              <a:rPr lang="nb-NO" sz="1050" dirty="0">
                <a:solidFill>
                  <a:schemeClr val="tx1"/>
                </a:solidFill>
              </a:rPr>
              <a:t> </a:t>
            </a:r>
            <a:r>
              <a:rPr lang="nb-NO" sz="1050" b="1" dirty="0">
                <a:solidFill>
                  <a:schemeClr val="tx1"/>
                </a:solidFill>
              </a:rPr>
              <a:t>av flere enn disse 30 boligene?</a:t>
            </a:r>
            <a:endParaRPr lang="nb-NO" sz="105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Vil det bli flere </a:t>
            </a:r>
            <a:r>
              <a:rPr lang="nb-NO" sz="1050" b="1" dirty="0">
                <a:solidFill>
                  <a:schemeClr val="tx1"/>
                </a:solidFill>
              </a:rPr>
              <a:t>prøveflyginger</a:t>
            </a:r>
            <a:r>
              <a:rPr lang="nb-NO" sz="1050" dirty="0">
                <a:solidFill>
                  <a:schemeClr val="tx1"/>
                </a:solidFill>
              </a:rPr>
              <a:t>?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r>
              <a:rPr lang="nb-NO" sz="1050" dirty="0">
                <a:solidFill>
                  <a:schemeClr val="tx1"/>
                </a:solidFill>
              </a:rPr>
              <a:t>Hva vil OUS gjøre </a:t>
            </a:r>
            <a:r>
              <a:rPr lang="nb-NO" sz="1050" b="1" dirty="0">
                <a:solidFill>
                  <a:schemeClr val="tx1"/>
                </a:solidFill>
              </a:rPr>
              <a:t>hvis det viser seg at senere støymålinger har verdier som er utover det som er tillatt?</a:t>
            </a:r>
          </a:p>
          <a:p>
            <a:pPr marL="228600" indent="-228600">
              <a:spcBef>
                <a:spcPts val="400"/>
              </a:spcBef>
              <a:buFont typeface="+mj-lt"/>
              <a:buAutoNum type="arabicPeriod"/>
            </a:pPr>
            <a:endParaRPr lang="nb-NO" sz="800" dirty="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30E49CA-F0A9-2ECC-15DA-42C3E0C739C9}"/>
              </a:ext>
            </a:extLst>
          </p:cNvPr>
          <p:cNvSpPr txBox="1"/>
          <p:nvPr/>
        </p:nvSpPr>
        <p:spPr>
          <a:xfrm>
            <a:off x="393268" y="1030356"/>
            <a:ext cx="9650338" cy="44012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Kommuneoverlegen</a:t>
            </a:r>
            <a:r>
              <a:rPr lang="nb-NO" sz="2000" dirty="0"/>
              <a:t> har påpekt en rekke utredninger og tiltak </a:t>
            </a:r>
            <a:br>
              <a:rPr lang="nb-NO" sz="2000" dirty="0"/>
            </a:br>
            <a:r>
              <a:rPr lang="nb-NO" sz="2000" dirty="0"/>
              <a:t>som må gjennomføres for å sikre akseptable støynivåer i </a:t>
            </a:r>
            <a:r>
              <a:rPr lang="nb-NO" sz="2000" b="1" dirty="0"/>
              <a:t>500 boliger</a:t>
            </a:r>
            <a:br>
              <a:rPr lang="nb-NO" sz="2000" b="1" dirty="0"/>
            </a:br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Naboers Støymålinger </a:t>
            </a:r>
            <a:r>
              <a:rPr lang="nb-NO" sz="2000" dirty="0"/>
              <a:t>viser langt høyere nivåer enn det OUS påstår</a:t>
            </a:r>
            <a:br>
              <a:rPr lang="nb-NO" sz="2000" dirty="0"/>
            </a:b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Det er sannsynliggjort at </a:t>
            </a:r>
            <a:r>
              <a:rPr lang="nb-NO" sz="2000" b="1" dirty="0"/>
              <a:t>rød støysone i realiteten er større </a:t>
            </a:r>
            <a:r>
              <a:rPr lang="nb-NO" sz="2000" dirty="0"/>
              <a:t>enn det som OUS har opplyst – både som følge av økt antall flybevegelser og støymålinger utført av naboer</a:t>
            </a:r>
            <a:br>
              <a:rPr lang="nb-NO" sz="2000" dirty="0"/>
            </a:b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OUS </a:t>
            </a:r>
            <a:r>
              <a:rPr lang="nb-NO" sz="2000" dirty="0"/>
              <a:t>vil kun utrede og utføre tiltak på </a:t>
            </a:r>
            <a:r>
              <a:rPr lang="nb-NO" sz="2000" b="1" dirty="0"/>
              <a:t>ca. 30 boliger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1500 – 2000 personer vil kunne få </a:t>
            </a:r>
            <a:r>
              <a:rPr lang="nb-NO" sz="2000" b="1" dirty="0"/>
              <a:t>helseskader</a:t>
            </a:r>
            <a:r>
              <a:rPr lang="nb-NO" sz="2000" dirty="0"/>
              <a:t> fordi de våkner flere ganger hver natt – </a:t>
            </a:r>
            <a:r>
              <a:rPr lang="nb-NO" sz="2000" b="1" dirty="0"/>
              <a:t>ingen undersøkelser eller tiltak for å redusere innendørs støynivå til lovlige nivåer</a:t>
            </a:r>
            <a:br>
              <a:rPr lang="nb-NO" sz="2000" dirty="0"/>
            </a:br>
            <a:br>
              <a:rPr lang="nb-NO" sz="2000" b="1" dirty="0">
                <a:solidFill>
                  <a:schemeClr val="tx1"/>
                </a:solidFill>
              </a:rPr>
            </a:br>
            <a:r>
              <a:rPr lang="nb-NO" sz="2000" b="1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590414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" y="64395"/>
            <a:ext cx="10110243" cy="532800"/>
          </a:xfrm>
        </p:spPr>
        <p:txBody>
          <a:bodyPr/>
          <a:lstStyle/>
          <a:p>
            <a:r>
              <a:rPr lang="nb-NO" sz="2400" b="1" dirty="0"/>
              <a:t>REGULERING</a:t>
            </a:r>
            <a:br>
              <a:rPr lang="nb-NO" sz="2400" b="1" dirty="0"/>
            </a:br>
            <a:r>
              <a:rPr lang="nb-NO" sz="2400" b="1" dirty="0"/>
              <a:t>PBE behandler OUS sine byggesaker annerledes og hurtigere enn normalt</a:t>
            </a:r>
            <a:br>
              <a:rPr lang="nb-NO" sz="2400" b="1" dirty="0"/>
            </a:b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/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SPØRSMÅL</a:t>
            </a:r>
          </a:p>
          <a:p>
            <a:pPr marR="0" lvl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1050" b="0" noProof="0" dirty="0">
              <a:solidFill>
                <a:schemeClr val="tx1"/>
              </a:solidFill>
              <a:latin typeface="+mn-lt"/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Har OUS inngått en avtale med PBE og om at </a:t>
            </a:r>
            <a:r>
              <a:rPr lang="nb-NO" sz="1050" b="1" noProof="0" dirty="0">
                <a:solidFill>
                  <a:schemeClr val="tx1"/>
                </a:solidFill>
                <a:latin typeface="+mn-lt"/>
              </a:rPr>
              <a:t>saker skal behandles hurtigere</a:t>
            </a: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1" noProof="0" dirty="0">
                <a:solidFill>
                  <a:schemeClr val="tx1"/>
                </a:solidFill>
                <a:latin typeface="+mn-lt"/>
              </a:rPr>
              <a:t>Andre avtaler</a:t>
            </a: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Er PBE enig i at det iht. PBL § 19.2 </a:t>
            </a:r>
            <a:r>
              <a:rPr lang="nb-NO" sz="1050" b="1" noProof="0" dirty="0">
                <a:solidFill>
                  <a:schemeClr val="tx1"/>
                </a:solidFill>
                <a:latin typeface="+mn-lt"/>
              </a:rPr>
              <a:t>ikke er anledning til å tillate tiltak som tilsidesetter intensjonen </a:t>
            </a: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i en reguleringsplan?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Er PBE enig i at det er </a:t>
            </a:r>
            <a:r>
              <a:rPr lang="nb-NO" sz="1050" b="1" noProof="0" dirty="0">
                <a:solidFill>
                  <a:schemeClr val="tx1"/>
                </a:solidFill>
                <a:latin typeface="+mn-lt"/>
              </a:rPr>
              <a:t>krevende å behandle så mange dispensasjoner på så kort tid </a:t>
            </a: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med </a:t>
            </a:r>
            <a:r>
              <a:rPr lang="nb-NO" sz="1050" b="1" noProof="0" dirty="0">
                <a:solidFill>
                  <a:schemeClr val="tx1"/>
                </a:solidFill>
                <a:latin typeface="+mn-lt"/>
              </a:rPr>
              <a:t>press på at de må godkjennes raskt </a:t>
            </a:r>
            <a:r>
              <a:rPr lang="nb-NO" sz="1050" b="0" noProof="0" dirty="0">
                <a:solidFill>
                  <a:schemeClr val="tx1"/>
                </a:solidFill>
                <a:latin typeface="+mn-lt"/>
              </a:rPr>
              <a:t>for ikke å stoppe prosjektet?</a:t>
            </a: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E2346C-340B-69AF-DB0B-832FA759E124}"/>
              </a:ext>
            </a:extLst>
          </p:cNvPr>
          <p:cNvSpPr txBox="1"/>
          <p:nvPr/>
        </p:nvSpPr>
        <p:spPr>
          <a:xfrm>
            <a:off x="393269" y="1048958"/>
            <a:ext cx="6862554" cy="47089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Byggesøknaden for H4 og søknad om dispensasjoner for å gjerde inn Gaustadskogen </a:t>
            </a:r>
            <a:r>
              <a:rPr lang="nb-NO" sz="2000" b="1" dirty="0"/>
              <a:t>bryter med intensjonene i gjeldende reguleringsplaner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Konsekvensene av byggesakene for naboer og miljø er ikke utredet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Fremgangsmåten i denne saken følger et mønster </a:t>
            </a:r>
            <a:r>
              <a:rPr lang="nb-NO" sz="2000" dirty="0"/>
              <a:t>– det gis raskt og ofte dispensasjoner som </a:t>
            </a:r>
            <a:r>
              <a:rPr lang="nb-NO" sz="2000" b="1" dirty="0"/>
              <a:t>bryter med intensjonene i gjeldende reguleringsplaner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Det er så langt søkt om </a:t>
            </a:r>
            <a:r>
              <a:rPr lang="nb-NO" sz="2000" b="1" dirty="0"/>
              <a:t>47 dispensasjoner </a:t>
            </a:r>
            <a:r>
              <a:rPr lang="nb-NO" sz="2000" dirty="0"/>
              <a:t>– </a:t>
            </a:r>
            <a:r>
              <a:rPr lang="nb-NO" sz="2000" b="1" dirty="0"/>
              <a:t>95% er innvilget </a:t>
            </a:r>
            <a:r>
              <a:rPr lang="nb-NO" sz="2000" dirty="0"/>
              <a:t>og saksbehandlingen har vært </a:t>
            </a:r>
            <a:r>
              <a:rPr lang="nb-NO" sz="2000" b="1" dirty="0"/>
              <a:t>raskere enn normalt</a:t>
            </a:r>
            <a:br>
              <a:rPr lang="nb-NO" sz="2000" dirty="0"/>
            </a:br>
            <a:r>
              <a:rPr lang="nb-NO" sz="2000" dirty="0"/>
              <a:t> </a:t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EDAA5B5-B74C-E714-0E16-E16DBF107B03}"/>
              </a:ext>
            </a:extLst>
          </p:cNvPr>
          <p:cNvSpPr txBox="1"/>
          <p:nvPr/>
        </p:nvSpPr>
        <p:spPr>
          <a:xfrm>
            <a:off x="7973397" y="1089733"/>
            <a:ext cx="1447832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DISPENSASJONER</a:t>
            </a:r>
            <a:endParaRPr lang="nb-NO" sz="1400" dirty="0"/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"/>
              </a:rPr>
              <a:t>Arealformål grønnstruktur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4"/>
              </a:rPr>
              <a:t>Bebyggelseshøyde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5"/>
              </a:rPr>
              <a:t>Bebyggelsesplan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6"/>
              </a:rPr>
              <a:t>Bebyggelsesplan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7"/>
              </a:rPr>
              <a:t>Bebyggelsesplan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8"/>
              </a:rPr>
              <a:t>Bebyggelsesplan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9"/>
              </a:rPr>
              <a:t>Byggegrense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9"/>
              </a:rPr>
              <a:t>Byggegrense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0"/>
              </a:rPr>
              <a:t>Byggegrense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1"/>
              </a:rPr>
              <a:t>Byggehøyde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2"/>
              </a:rPr>
              <a:t>Byggehøyder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3"/>
              </a:rPr>
              <a:t>Byggestart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4"/>
              </a:rPr>
              <a:t>Fasader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4"/>
              </a:rPr>
              <a:t>Formål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0"/>
              </a:rPr>
              <a:t>Formål friområde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0"/>
              </a:rPr>
              <a:t>Formål Naturområde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0"/>
              </a:rPr>
              <a:t>Formål spesialområde naturvernområde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5"/>
              </a:rPr>
              <a:t>Fredning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6"/>
              </a:rPr>
              <a:t>Fredning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7"/>
              </a:rPr>
              <a:t>Friområde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8"/>
              </a:rPr>
              <a:t>Friområde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9"/>
              </a:rPr>
              <a:t>Gesimshøyder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0"/>
              </a:rPr>
              <a:t>Grønne tak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0"/>
              </a:rPr>
              <a:t>Grønne tak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"/>
              </a:rPr>
              <a:t>Grønne tak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8"/>
              </a:rPr>
              <a:t>Heis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1"/>
              </a:rPr>
              <a:t>Heis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2"/>
              </a:rPr>
              <a:t>Heis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3"/>
              </a:rPr>
              <a:t>Heis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8"/>
              </a:rPr>
              <a:t>Kjørevei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4"/>
              </a:rPr>
              <a:t>Krav om detaljregulering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4"/>
              </a:rPr>
              <a:t>Krav om detaljregulering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"/>
              </a:rPr>
              <a:t>Landskapsplan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5"/>
              </a:rPr>
              <a:t>Naturområde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6"/>
              </a:rPr>
              <a:t>Naturområde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8"/>
              </a:rPr>
              <a:t>Naturområde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18"/>
              </a:rPr>
              <a:t>Naturområde i sjø og vassdrag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"/>
              </a:rPr>
              <a:t>Plankrav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7"/>
              </a:rPr>
              <a:t>Reguleringsformål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8"/>
              </a:rPr>
              <a:t>Reguleringsformål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9"/>
              </a:rPr>
              <a:t>Reguleringsformål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0"/>
              </a:rPr>
              <a:t>Regulert høyde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1"/>
              </a:rPr>
              <a:t>Seismiske laster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2"/>
              </a:rPr>
              <a:t>Seismiske laster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nb-NO" sz="600" b="0" i="0" u="sng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3"/>
              </a:rPr>
              <a:t>TEK17</a:t>
            </a:r>
            <a:endParaRPr lang="nb-NO" b="0" i="0" u="none" strike="noStrike" dirty="0">
              <a:effectLst/>
              <a:latin typeface="Arial" panose="020B0604020202020204" pitchFamily="34" charset="0"/>
            </a:endParaRPr>
          </a:p>
          <a:p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43273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/>
              <a:t>VARSLING &amp; MEDVIRKNING</a:t>
            </a:r>
            <a:br>
              <a:rPr lang="nb-NO" sz="2400" b="1" dirty="0"/>
            </a:br>
            <a:r>
              <a:rPr lang="nb-NO" sz="2400" b="1" dirty="0"/>
              <a:t>OUS varsler færrest mulig og sender varsler med korte frister i ferien</a:t>
            </a:r>
            <a:br>
              <a:rPr lang="nb-NO" sz="2400" b="1" dirty="0"/>
            </a:br>
            <a:endParaRPr lang="nb-NO" sz="2400" b="1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/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SPØRSMÅL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Synes OUS at det er god oppførsel å sende 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Nabovarsel og søknader med korte svarfrister og liten varsling rett før påske- og juleferier og midt i sommerferien?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b="1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Forstår OUS at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manglende medvirkning og denne type spekulativ oppførsel er egent til å skape mistillit hos naboene?</a:t>
            </a: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E706068-B7C6-29B3-403C-C1379F57B9AF}"/>
              </a:ext>
            </a:extLst>
          </p:cNvPr>
          <p:cNvSpPr txBox="1"/>
          <p:nvPr/>
        </p:nvSpPr>
        <p:spPr>
          <a:xfrm>
            <a:off x="393269" y="1030356"/>
            <a:ext cx="8672512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OUS har gjentatte ganger sendt </a:t>
            </a:r>
            <a:r>
              <a:rPr lang="nb-NO" sz="2000" b="1" dirty="0"/>
              <a:t>nabovarsler som ikke treffer de som faktisk påvirkes – og vellet mottar ingen slike varsler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Varselet sendes ofte rett før eller i ferien og fristene er korte</a:t>
            </a:r>
            <a:r>
              <a:rPr lang="nb-NO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Tross sakens størrelse og dramatiske påvirkning på nabolaget og Oslo som by, har det</a:t>
            </a:r>
            <a:r>
              <a:rPr lang="nb-NO" sz="2000" b="1" dirty="0">
                <a:solidFill>
                  <a:schemeClr val="tx1"/>
                </a:solidFill>
              </a:rPr>
              <a:t> ikke vært arrangert noen form for medvirkning</a:t>
            </a:r>
            <a:br>
              <a:rPr lang="nb-NO" sz="2000" b="1" dirty="0">
                <a:solidFill>
                  <a:schemeClr val="tx1"/>
                </a:solidFill>
              </a:rPr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3764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/>
              <a:t>LUFTFARTSTILSYNET – SØKNAD OM KONSESJON OG HØRING</a:t>
            </a:r>
            <a:br>
              <a:rPr lang="nb-NO" sz="2400" b="1" dirty="0"/>
            </a:br>
            <a:r>
              <a:rPr lang="nb-NO" sz="2400" b="1" dirty="0"/>
              <a:t>Høringen er basert på feil premisser</a:t>
            </a:r>
            <a:br>
              <a:rPr lang="nb-NO" sz="2400" b="1" dirty="0"/>
            </a:br>
            <a:endParaRPr lang="nb-NO" sz="2400" b="1" dirty="0">
              <a:solidFill>
                <a:schemeClr val="tx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2891FD0-688C-3ABD-E628-C6278006719B}"/>
              </a:ext>
            </a:extLst>
          </p:cNvPr>
          <p:cNvSpPr/>
          <p:nvPr/>
        </p:nvSpPr>
        <p:spPr>
          <a:xfrm>
            <a:off x="10310996" y="-1"/>
            <a:ext cx="1881003" cy="6092633"/>
          </a:xfrm>
          <a:prstGeom prst="rect">
            <a:avLst/>
          </a:prstGeom>
          <a:solidFill>
            <a:srgbClr val="B5C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SPØRSMÅL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 Luftfartstilsynet enig i at </a:t>
            </a:r>
            <a:r>
              <a:rPr lang="nb-NO" sz="1050" dirty="0">
                <a:solidFill>
                  <a:schemeClr val="tx1"/>
                </a:solidFill>
              </a:rPr>
              <a:t>et lavere antall fly-bevegelser </a:t>
            </a:r>
            <a:r>
              <a:rPr lang="nb-NO" sz="1050" b="1" dirty="0">
                <a:solidFill>
                  <a:schemeClr val="tx1"/>
                </a:solidFill>
              </a:rPr>
              <a:t>vil redusere størrelsen på rød støysone?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Luftfartslovens § 7.6 sier at det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ikke er anledning til å innvilge konsesjon hvis etableringen av denne og driften bryter med vedtatte arealplaner –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hvordan forholder Luftfartstilsynet seg til dette?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Luftfartstilsynet vært på Rikshospitalet og sett på </a:t>
            </a:r>
            <a:r>
              <a:rPr lang="nb-NO" sz="1050" b="1" dirty="0">
                <a:solidFill>
                  <a:schemeClr val="tx1"/>
                </a:solidFill>
              </a:rPr>
              <a:t>d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agens forhold?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Prøveflyging? 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 Luftfartstilsynet komfortable med å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tillate oppstart av flyplassen før det er sikret tiltak for naboer som kan få helseskader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 de må våkne flere ganger om natten? 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Luftfartstilsynet har laget en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veileder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AW-101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 sier at </a:t>
            </a:r>
            <a:r>
              <a:rPr lang="nb-NO" sz="105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innflyvnings-sonen ikke bør legges til boligstrøk – </a:t>
            </a:r>
            <a:r>
              <a:rPr lang="nb-NO" sz="105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 tenker LT om det?</a:t>
            </a: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dirty="0">
              <a:solidFill>
                <a:schemeClr val="tx1"/>
              </a:solidFill>
            </a:endParaRPr>
          </a:p>
          <a:p>
            <a:pPr marL="228600" marR="0" lvl="0" indent="-22860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1050" b="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ts val="400"/>
              </a:spcBef>
            </a:pPr>
            <a:endParaRPr lang="nb-NO" sz="800" dirty="0">
              <a:solidFill>
                <a:schemeClr val="tx1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9AC613E-E9DB-56AE-4B90-1F190277A5B4}"/>
              </a:ext>
            </a:extLst>
          </p:cNvPr>
          <p:cNvSpPr txBox="1"/>
          <p:nvPr/>
        </p:nvSpPr>
        <p:spPr>
          <a:xfrm>
            <a:off x="393269" y="1030356"/>
            <a:ext cx="9698496" cy="39395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OUS søker om </a:t>
            </a:r>
            <a:r>
              <a:rPr lang="nb-NO" sz="2000" b="1" dirty="0"/>
              <a:t>konsesjon</a:t>
            </a:r>
            <a:r>
              <a:rPr lang="nb-NO" sz="2000" dirty="0"/>
              <a:t> for en en helikopterflyplass, rett ved Sognsvannsbekken og </a:t>
            </a:r>
            <a:r>
              <a:rPr lang="nb-NO" sz="2000" b="1" dirty="0"/>
              <a:t>marka</a:t>
            </a:r>
            <a:r>
              <a:rPr lang="nb-NO" sz="2000" dirty="0"/>
              <a:t> – med innflyvning </a:t>
            </a:r>
            <a:r>
              <a:rPr lang="nb-NO" sz="2000" b="1" dirty="0"/>
              <a:t>over tett befolkede småhusområder og naturområder </a:t>
            </a:r>
            <a:endParaRPr lang="nb-NO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Helikopterlandingsplassen og dens konsekvenser er </a:t>
            </a:r>
            <a:r>
              <a:rPr lang="nb-NO" sz="2000" b="1" dirty="0"/>
              <a:t>i strid med kommuneplanen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Helikopterlandingsplassen vil omgjøre et område som er definert som </a:t>
            </a:r>
            <a:r>
              <a:rPr lang="nb-NO" sz="2000" b="1" dirty="0"/>
              <a:t>stille område i kommuneplanen til rød støysone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Konsekvenser</a:t>
            </a:r>
            <a:r>
              <a:rPr lang="nb-NO" sz="2000" dirty="0"/>
              <a:t> for </a:t>
            </a:r>
            <a:r>
              <a:rPr lang="nb-NO" sz="2000" b="1" dirty="0"/>
              <a:t>naturområder</a:t>
            </a:r>
            <a:r>
              <a:rPr lang="nb-NO" sz="2000" dirty="0"/>
              <a:t> og </a:t>
            </a:r>
            <a:r>
              <a:rPr lang="nb-NO" sz="2000" b="1" dirty="0"/>
              <a:t>naboer</a:t>
            </a:r>
            <a:r>
              <a:rPr lang="nb-NO" sz="2000" dirty="0"/>
              <a:t> er ikke utredet 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Tallgrunnlaget </a:t>
            </a:r>
            <a:r>
              <a:rPr lang="nb-NO" sz="2000" dirty="0"/>
              <a:t>for antall flybevegelser utført av OUS fremstår som </a:t>
            </a:r>
            <a:r>
              <a:rPr lang="nb-NO" sz="2000" b="1" dirty="0"/>
              <a:t>konstruert</a:t>
            </a:r>
            <a:r>
              <a:rPr lang="nb-NO" sz="2000" dirty="0"/>
              <a:t>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Kommuneoverlegens krav og innvendinger ignoreres av OUS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Dagens ambulansehelikoptre er </a:t>
            </a:r>
            <a:r>
              <a:rPr lang="nb-NO" sz="2000" b="1" dirty="0"/>
              <a:t>mindre</a:t>
            </a:r>
            <a:r>
              <a:rPr lang="nb-NO" sz="2000" dirty="0"/>
              <a:t> og lander bak en </a:t>
            </a:r>
            <a:r>
              <a:rPr lang="nb-NO" sz="2000" b="1" dirty="0"/>
              <a:t>bygning</a:t>
            </a:r>
            <a:r>
              <a:rPr lang="nb-NO" sz="2000" dirty="0"/>
              <a:t> mye lenger øst – kan IKKE sammenlignes med landingsplass H4 kloss opptil et </a:t>
            </a:r>
            <a:r>
              <a:rPr lang="nb-NO" sz="2000" b="1" dirty="0"/>
              <a:t>Naturvernområde</a:t>
            </a:r>
            <a:r>
              <a:rPr lang="nb-NO" sz="2000" dirty="0"/>
              <a:t> med planer om å lande mye </a:t>
            </a:r>
            <a:r>
              <a:rPr lang="nb-NO" sz="2000" b="1" dirty="0"/>
              <a:t>større helikoptre </a:t>
            </a:r>
            <a:r>
              <a:rPr lang="nb-NO" sz="2000" dirty="0"/>
              <a:t>som </a:t>
            </a:r>
            <a:r>
              <a:rPr lang="nb-NO" sz="2000" b="1" dirty="0"/>
              <a:t>støyer og ødelegger mer </a:t>
            </a:r>
          </a:p>
        </p:txBody>
      </p:sp>
    </p:spTree>
    <p:extLst>
      <p:ext uri="{BB962C8B-B14F-4D97-AF65-F5344CB8AC3E}">
        <p14:creationId xmlns:p14="http://schemas.microsoft.com/office/powerpoint/2010/main" val="20745779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ST PPT Mal.pptx" id="{B5CA3EE3-A972-754E-A944-AB1A7B6FB137}" vid="{A24DDF8E-D8E3-494E-BCDA-E2CF9822087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5084</TotalTime>
  <Words>1657</Words>
  <Application>Microsoft Macintosh PowerPoint</Application>
  <PresentationFormat>Widescreen</PresentationFormat>
  <Paragraphs>156</Paragraphs>
  <Slides>8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Eurostile</vt:lpstr>
      <vt:lpstr>Tahoma</vt:lpstr>
      <vt:lpstr>1_Office-tema</vt:lpstr>
      <vt:lpstr>Ny Helikopterlandingsplass H4</vt:lpstr>
      <vt:lpstr>FLYBEVEGELSER    Usikkert antall flybevegelser legges til grunn for konsekvenser og tiltak </vt:lpstr>
      <vt:lpstr>GAUSTADSKOGEN Fare for skader på barn og dyr som oppholder seg i Gaustadskogen </vt:lpstr>
      <vt:lpstr>TURVEI B1 Turvei B1 er sperret og vil bli utilgjengelig i minst 10 år </vt:lpstr>
      <vt:lpstr>NABOERS HELSE Kommuneoverlegen har kommet med en rekke føringer   </vt:lpstr>
      <vt:lpstr>REGULERING PBE behandler OUS sine byggesaker annerledes og hurtigere enn normalt </vt:lpstr>
      <vt:lpstr>VARSLING &amp; MEDVIRKNING OUS varsler færrest mulig og sender varsler med korte frister i ferien </vt:lpstr>
      <vt:lpstr>LUFTFARTSTILSYNET – SØKNAD OM KONSESJON OG HØRING Høringen er basert på feil premisser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Presentasjonstittel</dc:title>
  <dc:creator>Iversen Henning</dc:creator>
  <cp:lastModifiedBy>Henning Iversen</cp:lastModifiedBy>
  <cp:revision>95</cp:revision>
  <cp:lastPrinted>2024-08-14T06:23:53Z</cp:lastPrinted>
  <dcterms:created xsi:type="dcterms:W3CDTF">2020-02-09T13:10:49Z</dcterms:created>
  <dcterms:modified xsi:type="dcterms:W3CDTF">2024-08-14T06:25:35Z</dcterms:modified>
</cp:coreProperties>
</file>